
<file path=[Content_Types].xml><?xml version="1.0" encoding="utf-8"?>
<Types xmlns="http://schemas.openxmlformats.org/package/2006/content-types">
  <Default Extension="png" ContentType="image/png"/>
  <Default Extension="pdf" ContentType="image/unknown"/>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63" r:id="rId3"/>
    <p:sldId id="322" r:id="rId4"/>
    <p:sldId id="268" r:id="rId5"/>
    <p:sldId id="270" r:id="rId6"/>
    <p:sldId id="279" r:id="rId7"/>
    <p:sldId id="269" r:id="rId8"/>
    <p:sldId id="272" r:id="rId9"/>
    <p:sldId id="271" r:id="rId10"/>
    <p:sldId id="267" r:id="rId11"/>
    <p:sldId id="260" r:id="rId12"/>
    <p:sldId id="262" r:id="rId13"/>
    <p:sldId id="264" r:id="rId14"/>
    <p:sldId id="265" r:id="rId15"/>
    <p:sldId id="273" r:id="rId16"/>
    <p:sldId id="275" r:id="rId17"/>
    <p:sldId id="276" r:id="rId18"/>
    <p:sldId id="266" r:id="rId19"/>
    <p:sldId id="277" r:id="rId20"/>
    <p:sldId id="278" r:id="rId21"/>
    <p:sldId id="274" r:id="rId22"/>
    <p:sldId id="282" r:id="rId23"/>
    <p:sldId id="308" r:id="rId24"/>
    <p:sldId id="286" r:id="rId25"/>
    <p:sldId id="292" r:id="rId26"/>
    <p:sldId id="289" r:id="rId27"/>
    <p:sldId id="296" r:id="rId28"/>
    <p:sldId id="297" r:id="rId29"/>
    <p:sldId id="298" r:id="rId30"/>
    <p:sldId id="299" r:id="rId31"/>
    <p:sldId id="301" r:id="rId32"/>
    <p:sldId id="295" r:id="rId33"/>
    <p:sldId id="311" r:id="rId34"/>
    <p:sldId id="323" r:id="rId35"/>
    <p:sldId id="300" r:id="rId36"/>
    <p:sldId id="303" r:id="rId37"/>
    <p:sldId id="304" r:id="rId38"/>
    <p:sldId id="320" r:id="rId39"/>
    <p:sldId id="318" r:id="rId40"/>
    <p:sldId id="321" r:id="rId41"/>
    <p:sldId id="310" r:id="rId42"/>
    <p:sldId id="314" r:id="rId43"/>
    <p:sldId id="313" r:id="rId44"/>
    <p:sldId id="317" r:id="rId45"/>
    <p:sldId id="316" r:id="rId46"/>
    <p:sldId id="305" r:id="rId47"/>
    <p:sldId id="315" r:id="rId48"/>
    <p:sldId id="306" r:id="rId49"/>
    <p:sldId id="309" r:id="rId50"/>
    <p:sldId id="312" r:id="rId5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94095" autoAdjust="0"/>
  </p:normalViewPr>
  <p:slideViewPr>
    <p:cSldViewPr snapToGrid="0">
      <p:cViewPr varScale="1">
        <p:scale>
          <a:sx n="77" d="100"/>
          <a:sy n="77" d="100"/>
        </p:scale>
        <p:origin x="156" y="52"/>
      </p:cViewPr>
      <p:guideLst/>
    </p:cSldViewPr>
  </p:slideViewPr>
  <p:outlineViewPr>
    <p:cViewPr>
      <p:scale>
        <a:sx n="33" d="100"/>
        <a:sy n="33" d="100"/>
      </p:scale>
      <p:origin x="0" y="-11804"/>
    </p:cViewPr>
  </p:outlin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520D9887-9076-4223-96DB-1E596BEB6A82}" type="datetimeFigureOut">
              <a:rPr lang="en-US" smtClean="0"/>
              <a:t>10/9/2015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85A90AFC-59E0-444D-B016-24F44CBEA357}" type="slidenum">
              <a:rPr lang="en-US" smtClean="0"/>
              <a:t>‹#›</a:t>
            </a:fld>
            <a:endParaRPr lang="en-US"/>
          </a:p>
        </p:txBody>
      </p:sp>
    </p:spTree>
    <p:extLst>
      <p:ext uri="{BB962C8B-B14F-4D97-AF65-F5344CB8AC3E}">
        <p14:creationId xmlns:p14="http://schemas.microsoft.com/office/powerpoint/2010/main" val="1715128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A90AFC-59E0-444D-B016-24F44CBEA357}" type="slidenum">
              <a:rPr lang="en-US" smtClean="0"/>
              <a:t>1</a:t>
            </a:fld>
            <a:endParaRPr lang="en-US"/>
          </a:p>
        </p:txBody>
      </p:sp>
    </p:spTree>
    <p:extLst>
      <p:ext uri="{BB962C8B-B14F-4D97-AF65-F5344CB8AC3E}">
        <p14:creationId xmlns:p14="http://schemas.microsoft.com/office/powerpoint/2010/main" val="1039683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Curves are negative upward! So that area </a:t>
            </a:r>
            <a:r>
              <a:rPr lang="en-US" dirty="0" err="1" smtClean="0"/>
              <a:t>beteween</a:t>
            </a:r>
            <a:r>
              <a:rPr lang="en-US" dirty="0" smtClean="0"/>
              <a:t> is lift. Location of shock is very important</a:t>
            </a:r>
            <a:endParaRPr lang="en-US" dirty="0"/>
          </a:p>
        </p:txBody>
      </p:sp>
      <p:sp>
        <p:nvSpPr>
          <p:cNvPr id="4" name="Slide Number Placeholder 3"/>
          <p:cNvSpPr>
            <a:spLocks noGrp="1"/>
          </p:cNvSpPr>
          <p:nvPr>
            <p:ph type="sldNum" sz="quarter" idx="10"/>
          </p:nvPr>
        </p:nvSpPr>
        <p:spPr/>
        <p:txBody>
          <a:bodyPr/>
          <a:lstStyle/>
          <a:p>
            <a:fld id="{85A90AFC-59E0-444D-B016-24F44CBEA357}" type="slidenum">
              <a:rPr lang="en-US" smtClean="0"/>
              <a:t>24</a:t>
            </a:fld>
            <a:endParaRPr lang="en-US"/>
          </a:p>
        </p:txBody>
      </p:sp>
    </p:spTree>
    <p:extLst>
      <p:ext uri="{BB962C8B-B14F-4D97-AF65-F5344CB8AC3E}">
        <p14:creationId xmlns:p14="http://schemas.microsoft.com/office/powerpoint/2010/main" val="3421590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what had gone wrong? Pressure needs to be changed by less than one percent to fly. </a:t>
            </a:r>
            <a:endParaRPr lang="en-US" dirty="0"/>
          </a:p>
        </p:txBody>
      </p:sp>
      <p:sp>
        <p:nvSpPr>
          <p:cNvPr id="4" name="Slide Number Placeholder 3"/>
          <p:cNvSpPr>
            <a:spLocks noGrp="1"/>
          </p:cNvSpPr>
          <p:nvPr>
            <p:ph type="sldNum" sz="quarter" idx="10"/>
          </p:nvPr>
        </p:nvSpPr>
        <p:spPr/>
        <p:txBody>
          <a:bodyPr/>
          <a:lstStyle/>
          <a:p>
            <a:fld id="{85A90AFC-59E0-444D-B016-24F44CBEA357}" type="slidenum">
              <a:rPr lang="en-US" smtClean="0"/>
              <a:t>25</a:t>
            </a:fld>
            <a:endParaRPr lang="en-US"/>
          </a:p>
        </p:txBody>
      </p:sp>
    </p:spTree>
    <p:extLst>
      <p:ext uri="{BB962C8B-B14F-4D97-AF65-F5344CB8AC3E}">
        <p14:creationId xmlns:p14="http://schemas.microsoft.com/office/powerpoint/2010/main" val="1426283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does the shock choose to sit and why?</a:t>
            </a:r>
            <a:r>
              <a:rPr lang="en-US" baseline="0" dirty="0" smtClean="0"/>
              <a:t> To equalize pressure at the trailing edge.</a:t>
            </a:r>
            <a:endParaRPr lang="en-US" dirty="0"/>
          </a:p>
        </p:txBody>
      </p:sp>
      <p:sp>
        <p:nvSpPr>
          <p:cNvPr id="4" name="Slide Number Placeholder 3"/>
          <p:cNvSpPr>
            <a:spLocks noGrp="1"/>
          </p:cNvSpPr>
          <p:nvPr>
            <p:ph type="sldNum" sz="quarter" idx="10"/>
          </p:nvPr>
        </p:nvSpPr>
        <p:spPr/>
        <p:txBody>
          <a:bodyPr/>
          <a:lstStyle/>
          <a:p>
            <a:fld id="{85A90AFC-59E0-444D-B016-24F44CBEA357}" type="slidenum">
              <a:rPr lang="en-US" smtClean="0"/>
              <a:t>26</a:t>
            </a:fld>
            <a:endParaRPr lang="en-US"/>
          </a:p>
        </p:txBody>
      </p:sp>
    </p:spTree>
    <p:extLst>
      <p:ext uri="{BB962C8B-B14F-4D97-AF65-F5344CB8AC3E}">
        <p14:creationId xmlns:p14="http://schemas.microsoft.com/office/powerpoint/2010/main" val="3290592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NS compared to experiment.</a:t>
            </a:r>
            <a:endParaRPr lang="en-US" dirty="0"/>
          </a:p>
        </p:txBody>
      </p:sp>
      <p:sp>
        <p:nvSpPr>
          <p:cNvPr id="4" name="Slide Number Placeholder 3"/>
          <p:cNvSpPr>
            <a:spLocks noGrp="1"/>
          </p:cNvSpPr>
          <p:nvPr>
            <p:ph type="sldNum" sz="quarter" idx="10"/>
          </p:nvPr>
        </p:nvSpPr>
        <p:spPr/>
        <p:txBody>
          <a:bodyPr/>
          <a:lstStyle/>
          <a:p>
            <a:fld id="{85A90AFC-59E0-444D-B016-24F44CBEA357}" type="slidenum">
              <a:rPr lang="en-US" smtClean="0"/>
              <a:t>27</a:t>
            </a:fld>
            <a:endParaRPr lang="en-US"/>
          </a:p>
        </p:txBody>
      </p:sp>
    </p:spTree>
    <p:extLst>
      <p:ext uri="{BB962C8B-B14F-4D97-AF65-F5344CB8AC3E}">
        <p14:creationId xmlns:p14="http://schemas.microsoft.com/office/powerpoint/2010/main" val="941290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All concepts. Ensure conservation by FV but calculate flux from FD. At </a:t>
            </a:r>
            <a:r>
              <a:rPr lang="en-US" dirty="0" err="1" smtClean="0"/>
              <a:t>tention</a:t>
            </a:r>
            <a:r>
              <a:rPr lang="en-US" dirty="0" smtClean="0"/>
              <a:t> switches to flux </a:t>
            </a:r>
            <a:r>
              <a:rPr lang="en-US" dirty="0" err="1" smtClean="0"/>
              <a:t>prediction.Aero</a:t>
            </a:r>
            <a:r>
              <a:rPr lang="en-US" dirty="0" smtClean="0"/>
              <a:t> engineers fought against complicating the math model.</a:t>
            </a:r>
            <a:endParaRPr lang="en-US" dirty="0"/>
          </a:p>
        </p:txBody>
      </p:sp>
      <p:sp>
        <p:nvSpPr>
          <p:cNvPr id="4" name="Slide Number Placeholder 3"/>
          <p:cNvSpPr>
            <a:spLocks noGrp="1"/>
          </p:cNvSpPr>
          <p:nvPr>
            <p:ph type="sldNum" sz="quarter" idx="10"/>
          </p:nvPr>
        </p:nvSpPr>
        <p:spPr/>
        <p:txBody>
          <a:bodyPr/>
          <a:lstStyle/>
          <a:p>
            <a:fld id="{85A90AFC-59E0-444D-B016-24F44CBEA357}" type="slidenum">
              <a:rPr lang="en-US" smtClean="0"/>
              <a:t>28</a:t>
            </a:fld>
            <a:endParaRPr lang="en-US"/>
          </a:p>
        </p:txBody>
      </p:sp>
    </p:spTree>
    <p:extLst>
      <p:ext uri="{BB962C8B-B14F-4D97-AF65-F5344CB8AC3E}">
        <p14:creationId xmlns:p14="http://schemas.microsoft.com/office/powerpoint/2010/main" val="1390085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1959!! Greatest total citations with slowest start. Replay of math vs engineers.</a:t>
            </a:r>
            <a:endParaRPr lang="en-US" dirty="0"/>
          </a:p>
        </p:txBody>
      </p:sp>
      <p:sp>
        <p:nvSpPr>
          <p:cNvPr id="4" name="Slide Number Placeholder 3"/>
          <p:cNvSpPr>
            <a:spLocks noGrp="1"/>
          </p:cNvSpPr>
          <p:nvPr>
            <p:ph type="sldNum" sz="quarter" idx="10"/>
          </p:nvPr>
        </p:nvSpPr>
        <p:spPr/>
        <p:txBody>
          <a:bodyPr/>
          <a:lstStyle/>
          <a:p>
            <a:fld id="{85A90AFC-59E0-444D-B016-24F44CBEA357}" type="slidenum">
              <a:rPr lang="en-US" smtClean="0"/>
              <a:t>32</a:t>
            </a:fld>
            <a:endParaRPr lang="en-US"/>
          </a:p>
        </p:txBody>
      </p:sp>
    </p:spTree>
    <p:extLst>
      <p:ext uri="{BB962C8B-B14F-4D97-AF65-F5344CB8AC3E}">
        <p14:creationId xmlns:p14="http://schemas.microsoft.com/office/powerpoint/2010/main" val="3875068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Godunov paper largely ignored. Obscure Russian math journal. Use FD to find flux but there are now terms involving the interior. In the multidimensional case only consider variation</a:t>
            </a:r>
            <a:r>
              <a:rPr lang="en-US" baseline="0" dirty="0" smtClean="0"/>
              <a:t> in the normal direction.</a:t>
            </a:r>
            <a:endParaRPr lang="en-US" dirty="0"/>
          </a:p>
        </p:txBody>
      </p:sp>
      <p:sp>
        <p:nvSpPr>
          <p:cNvPr id="4" name="Slide Number Placeholder 3"/>
          <p:cNvSpPr>
            <a:spLocks noGrp="1"/>
          </p:cNvSpPr>
          <p:nvPr>
            <p:ph type="sldNum" sz="quarter" idx="10"/>
          </p:nvPr>
        </p:nvSpPr>
        <p:spPr/>
        <p:txBody>
          <a:bodyPr/>
          <a:lstStyle/>
          <a:p>
            <a:fld id="{85A90AFC-59E0-444D-B016-24F44CBEA357}" type="slidenum">
              <a:rPr lang="en-US" smtClean="0"/>
              <a:t>33</a:t>
            </a:fld>
            <a:endParaRPr lang="en-US"/>
          </a:p>
        </p:txBody>
      </p:sp>
    </p:spTree>
    <p:extLst>
      <p:ext uri="{BB962C8B-B14F-4D97-AF65-F5344CB8AC3E}">
        <p14:creationId xmlns:p14="http://schemas.microsoft.com/office/powerpoint/2010/main" val="1425762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A90AFC-59E0-444D-B016-24F44CBEA357}" type="slidenum">
              <a:rPr lang="en-US" smtClean="0"/>
              <a:t>39</a:t>
            </a:fld>
            <a:endParaRPr lang="en-US"/>
          </a:p>
        </p:txBody>
      </p:sp>
    </p:spTree>
    <p:extLst>
      <p:ext uri="{BB962C8B-B14F-4D97-AF65-F5344CB8AC3E}">
        <p14:creationId xmlns:p14="http://schemas.microsoft.com/office/powerpoint/2010/main" val="415479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5B43C8-2503-4F47-B8A2-B9F32DE4F2CD}" type="slidenum">
              <a:rPr lang="en-US" smtClean="0"/>
              <a:t>42</a:t>
            </a:fld>
            <a:endParaRPr lang="en-US"/>
          </a:p>
        </p:txBody>
      </p:sp>
    </p:spTree>
    <p:extLst>
      <p:ext uri="{BB962C8B-B14F-4D97-AF65-F5344CB8AC3E}">
        <p14:creationId xmlns:p14="http://schemas.microsoft.com/office/powerpoint/2010/main" val="773509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A90AFC-59E0-444D-B016-24F44CBEA357}" type="slidenum">
              <a:rPr lang="en-US" smtClean="0"/>
              <a:t>49</a:t>
            </a:fld>
            <a:endParaRPr lang="en-US"/>
          </a:p>
        </p:txBody>
      </p:sp>
    </p:spTree>
    <p:extLst>
      <p:ext uri="{BB962C8B-B14F-4D97-AF65-F5344CB8AC3E}">
        <p14:creationId xmlns:p14="http://schemas.microsoft.com/office/powerpoint/2010/main" val="3635538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M^2</a:t>
            </a:r>
            <a:r>
              <a:rPr lang="en-US" baseline="0" dirty="0" smtClean="0"/>
              <a:t> is a ratio between two kinds of energy.</a:t>
            </a:r>
          </a:p>
          <a:p>
            <a:endParaRPr lang="en-US" dirty="0"/>
          </a:p>
        </p:txBody>
      </p:sp>
      <p:sp>
        <p:nvSpPr>
          <p:cNvPr id="4" name="Slide Number Placeholder 3"/>
          <p:cNvSpPr>
            <a:spLocks noGrp="1"/>
          </p:cNvSpPr>
          <p:nvPr>
            <p:ph type="sldNum" sz="quarter" idx="10"/>
          </p:nvPr>
        </p:nvSpPr>
        <p:spPr/>
        <p:txBody>
          <a:bodyPr/>
          <a:lstStyle/>
          <a:p>
            <a:fld id="{85A90AFC-59E0-444D-B016-24F44CBEA357}" type="slidenum">
              <a:rPr lang="en-US" smtClean="0"/>
              <a:t>3</a:t>
            </a:fld>
            <a:endParaRPr lang="en-US"/>
          </a:p>
        </p:txBody>
      </p:sp>
    </p:spTree>
    <p:extLst>
      <p:ext uri="{BB962C8B-B14F-4D97-AF65-F5344CB8AC3E}">
        <p14:creationId xmlns:p14="http://schemas.microsoft.com/office/powerpoint/2010/main" val="2204245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Passenger flight is 8% of US GDP</a:t>
            </a:r>
            <a:endParaRPr lang="en-US" dirty="0"/>
          </a:p>
        </p:txBody>
      </p:sp>
      <p:sp>
        <p:nvSpPr>
          <p:cNvPr id="4" name="Slide Number Placeholder 3"/>
          <p:cNvSpPr>
            <a:spLocks noGrp="1"/>
          </p:cNvSpPr>
          <p:nvPr>
            <p:ph type="sldNum" sz="quarter" idx="10"/>
          </p:nvPr>
        </p:nvSpPr>
        <p:spPr/>
        <p:txBody>
          <a:bodyPr/>
          <a:lstStyle/>
          <a:p>
            <a:fld id="{85A90AFC-59E0-444D-B016-24F44CBEA357}" type="slidenum">
              <a:rPr lang="en-US" smtClean="0"/>
              <a:t>5</a:t>
            </a:fld>
            <a:endParaRPr lang="en-US"/>
          </a:p>
        </p:txBody>
      </p:sp>
    </p:spTree>
    <p:extLst>
      <p:ext uri="{BB962C8B-B14F-4D97-AF65-F5344CB8AC3E}">
        <p14:creationId xmlns:p14="http://schemas.microsoft.com/office/powerpoint/2010/main" val="1287122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Minfty</a:t>
            </a:r>
            <a:r>
              <a:rPr lang="en-US" dirty="0" smtClean="0"/>
              <a:t> is the Mach number of the aircraft relative to atmosphere </a:t>
            </a:r>
            <a:r>
              <a:rPr lang="en-US" dirty="0" err="1" smtClean="0"/>
              <a:t>ar</a:t>
            </a:r>
            <a:r>
              <a:rPr lang="en-US" dirty="0" smtClean="0"/>
              <a:t> rest. A linear transformation yields </a:t>
            </a:r>
            <a:r>
              <a:rPr lang="en-US" dirty="0" err="1" smtClean="0"/>
              <a:t>laplace</a:t>
            </a:r>
            <a:r>
              <a:rPr lang="en-US" dirty="0" smtClean="0"/>
              <a:t> equation. Components such as wings and bodies were often designed in isolation and checked in wind tunnels.</a:t>
            </a:r>
            <a:endParaRPr lang="en-US" dirty="0"/>
          </a:p>
        </p:txBody>
      </p:sp>
      <p:sp>
        <p:nvSpPr>
          <p:cNvPr id="4" name="Slide Number Placeholder 3"/>
          <p:cNvSpPr>
            <a:spLocks noGrp="1"/>
          </p:cNvSpPr>
          <p:nvPr>
            <p:ph type="sldNum" sz="quarter" idx="10"/>
          </p:nvPr>
        </p:nvSpPr>
        <p:spPr/>
        <p:txBody>
          <a:bodyPr/>
          <a:lstStyle/>
          <a:p>
            <a:fld id="{85A90AFC-59E0-444D-B016-24F44CBEA357}" type="slidenum">
              <a:rPr lang="en-US" smtClean="0"/>
              <a:t>13</a:t>
            </a:fld>
            <a:endParaRPr lang="en-US"/>
          </a:p>
        </p:txBody>
      </p:sp>
    </p:spTree>
    <p:extLst>
      <p:ext uri="{BB962C8B-B14F-4D97-AF65-F5344CB8AC3E}">
        <p14:creationId xmlns:p14="http://schemas.microsoft.com/office/powerpoint/2010/main" val="2299715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Shock produced</a:t>
            </a:r>
            <a:r>
              <a:rPr lang="en-US" baseline="0" dirty="0" smtClean="0"/>
              <a:t> drag through irreversibility and separation. Could it be eliminated.</a:t>
            </a:r>
            <a:endParaRPr lang="en-US" dirty="0"/>
          </a:p>
        </p:txBody>
      </p:sp>
      <p:sp>
        <p:nvSpPr>
          <p:cNvPr id="4" name="Slide Number Placeholder 3"/>
          <p:cNvSpPr>
            <a:spLocks noGrp="1"/>
          </p:cNvSpPr>
          <p:nvPr>
            <p:ph type="sldNum" sz="quarter" idx="10"/>
          </p:nvPr>
        </p:nvSpPr>
        <p:spPr/>
        <p:txBody>
          <a:bodyPr/>
          <a:lstStyle/>
          <a:p>
            <a:fld id="{85A90AFC-59E0-444D-B016-24F44CBEA357}" type="slidenum">
              <a:rPr lang="en-US" smtClean="0"/>
              <a:t>17</a:t>
            </a:fld>
            <a:endParaRPr lang="en-US"/>
          </a:p>
        </p:txBody>
      </p:sp>
    </p:spTree>
    <p:extLst>
      <p:ext uri="{BB962C8B-B14F-4D97-AF65-F5344CB8AC3E}">
        <p14:creationId xmlns:p14="http://schemas.microsoft.com/office/powerpoint/2010/main" val="3887517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fluid and a computer are both information-processing devices</a:t>
            </a:r>
            <a:endParaRPr lang="en-US" dirty="0"/>
          </a:p>
        </p:txBody>
      </p:sp>
      <p:sp>
        <p:nvSpPr>
          <p:cNvPr id="4" name="Slide Number Placeholder 3"/>
          <p:cNvSpPr>
            <a:spLocks noGrp="1"/>
          </p:cNvSpPr>
          <p:nvPr>
            <p:ph type="sldNum" sz="quarter" idx="10"/>
          </p:nvPr>
        </p:nvSpPr>
        <p:spPr/>
        <p:txBody>
          <a:bodyPr/>
          <a:lstStyle/>
          <a:p>
            <a:fld id="{85A90AFC-59E0-444D-B016-24F44CBEA357}" type="slidenum">
              <a:rPr lang="en-US" smtClean="0"/>
              <a:t>19</a:t>
            </a:fld>
            <a:endParaRPr lang="en-US"/>
          </a:p>
        </p:txBody>
      </p:sp>
    </p:spTree>
    <p:extLst>
      <p:ext uri="{BB962C8B-B14F-4D97-AF65-F5344CB8AC3E}">
        <p14:creationId xmlns:p14="http://schemas.microsoft.com/office/powerpoint/2010/main" val="3953295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Phi_x</a:t>
            </a:r>
            <a:r>
              <a:rPr lang="en-US" dirty="0" smtClean="0"/>
              <a:t> greater or less than local speed of sound</a:t>
            </a:r>
            <a:endParaRPr lang="en-US" dirty="0"/>
          </a:p>
        </p:txBody>
      </p:sp>
      <p:sp>
        <p:nvSpPr>
          <p:cNvPr id="4" name="Slide Number Placeholder 3"/>
          <p:cNvSpPr>
            <a:spLocks noGrp="1"/>
          </p:cNvSpPr>
          <p:nvPr>
            <p:ph type="sldNum" sz="quarter" idx="10"/>
          </p:nvPr>
        </p:nvSpPr>
        <p:spPr/>
        <p:txBody>
          <a:bodyPr/>
          <a:lstStyle/>
          <a:p>
            <a:fld id="{85A90AFC-59E0-444D-B016-24F44CBEA357}" type="slidenum">
              <a:rPr lang="en-US" smtClean="0"/>
              <a:t>20</a:t>
            </a:fld>
            <a:endParaRPr lang="en-US"/>
          </a:p>
        </p:txBody>
      </p:sp>
    </p:spTree>
    <p:extLst>
      <p:ext uri="{BB962C8B-B14F-4D97-AF65-F5344CB8AC3E}">
        <p14:creationId xmlns:p14="http://schemas.microsoft.com/office/powerpoint/2010/main" val="1850660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A90AFC-59E0-444D-B016-24F44CBEA357}" type="slidenum">
              <a:rPr lang="en-US" smtClean="0"/>
              <a:t>21</a:t>
            </a:fld>
            <a:endParaRPr lang="en-US"/>
          </a:p>
        </p:txBody>
      </p:sp>
    </p:spTree>
    <p:extLst>
      <p:ext uri="{BB962C8B-B14F-4D97-AF65-F5344CB8AC3E}">
        <p14:creationId xmlns:p14="http://schemas.microsoft.com/office/powerpoint/2010/main" val="2958823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conserve mass and momentum but not both. Conservation of energy is not possible.</a:t>
            </a:r>
            <a:endParaRPr lang="en-US" dirty="0"/>
          </a:p>
        </p:txBody>
      </p:sp>
      <p:sp>
        <p:nvSpPr>
          <p:cNvPr id="4" name="Slide Number Placeholder 3"/>
          <p:cNvSpPr>
            <a:spLocks noGrp="1"/>
          </p:cNvSpPr>
          <p:nvPr>
            <p:ph type="sldNum" sz="quarter" idx="10"/>
          </p:nvPr>
        </p:nvSpPr>
        <p:spPr/>
        <p:txBody>
          <a:bodyPr/>
          <a:lstStyle/>
          <a:p>
            <a:fld id="{85A90AFC-59E0-444D-B016-24F44CBEA357}" type="slidenum">
              <a:rPr lang="en-US" smtClean="0"/>
              <a:t>23</a:t>
            </a:fld>
            <a:endParaRPr lang="en-US"/>
          </a:p>
        </p:txBody>
      </p:sp>
    </p:spTree>
    <p:extLst>
      <p:ext uri="{BB962C8B-B14F-4D97-AF65-F5344CB8AC3E}">
        <p14:creationId xmlns:p14="http://schemas.microsoft.com/office/powerpoint/2010/main" val="3547125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22374B-3A3E-407C-96CA-812C41AA221A}" type="datetimeFigureOut">
              <a:rPr lang="en-US" smtClean="0"/>
              <a:t>10/9/2015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BE79AC-BFD6-4D37-B05F-28A116909A32}" type="slidenum">
              <a:rPr lang="en-US" smtClean="0"/>
              <a:t>‹#›</a:t>
            </a:fld>
            <a:endParaRPr lang="en-US" dirty="0"/>
          </a:p>
        </p:txBody>
      </p:sp>
    </p:spTree>
    <p:extLst>
      <p:ext uri="{BB962C8B-B14F-4D97-AF65-F5344CB8AC3E}">
        <p14:creationId xmlns:p14="http://schemas.microsoft.com/office/powerpoint/2010/main" val="3725334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22374B-3A3E-407C-96CA-812C41AA221A}" type="datetimeFigureOut">
              <a:rPr lang="en-US" smtClean="0"/>
              <a:t>10/9/2015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BE79AC-BFD6-4D37-B05F-28A116909A32}" type="slidenum">
              <a:rPr lang="en-US" smtClean="0"/>
              <a:t>‹#›</a:t>
            </a:fld>
            <a:endParaRPr lang="en-US" dirty="0"/>
          </a:p>
        </p:txBody>
      </p:sp>
    </p:spTree>
    <p:extLst>
      <p:ext uri="{BB962C8B-B14F-4D97-AF65-F5344CB8AC3E}">
        <p14:creationId xmlns:p14="http://schemas.microsoft.com/office/powerpoint/2010/main" val="3282175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22374B-3A3E-407C-96CA-812C41AA221A}" type="datetimeFigureOut">
              <a:rPr lang="en-US" smtClean="0"/>
              <a:t>10/9/2015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BE79AC-BFD6-4D37-B05F-28A116909A32}" type="slidenum">
              <a:rPr lang="en-US" smtClean="0"/>
              <a:t>‹#›</a:t>
            </a:fld>
            <a:endParaRPr lang="en-US" dirty="0"/>
          </a:p>
        </p:txBody>
      </p:sp>
    </p:spTree>
    <p:extLst>
      <p:ext uri="{BB962C8B-B14F-4D97-AF65-F5344CB8AC3E}">
        <p14:creationId xmlns:p14="http://schemas.microsoft.com/office/powerpoint/2010/main" val="2753457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22374B-3A3E-407C-96CA-812C41AA221A}" type="datetimeFigureOut">
              <a:rPr lang="en-US" smtClean="0"/>
              <a:t>10/9/2015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BE79AC-BFD6-4D37-B05F-28A116909A32}" type="slidenum">
              <a:rPr lang="en-US" smtClean="0"/>
              <a:t>‹#›</a:t>
            </a:fld>
            <a:endParaRPr lang="en-US" dirty="0"/>
          </a:p>
        </p:txBody>
      </p:sp>
    </p:spTree>
    <p:extLst>
      <p:ext uri="{BB962C8B-B14F-4D97-AF65-F5344CB8AC3E}">
        <p14:creationId xmlns:p14="http://schemas.microsoft.com/office/powerpoint/2010/main" val="3662096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22374B-3A3E-407C-96CA-812C41AA221A}" type="datetimeFigureOut">
              <a:rPr lang="en-US" smtClean="0"/>
              <a:t>10/9/2015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BE79AC-BFD6-4D37-B05F-28A116909A32}" type="slidenum">
              <a:rPr lang="en-US" smtClean="0"/>
              <a:t>‹#›</a:t>
            </a:fld>
            <a:endParaRPr lang="en-US" dirty="0"/>
          </a:p>
        </p:txBody>
      </p:sp>
    </p:spTree>
    <p:extLst>
      <p:ext uri="{BB962C8B-B14F-4D97-AF65-F5344CB8AC3E}">
        <p14:creationId xmlns:p14="http://schemas.microsoft.com/office/powerpoint/2010/main" val="835311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22374B-3A3E-407C-96CA-812C41AA221A}" type="datetimeFigureOut">
              <a:rPr lang="en-US" smtClean="0"/>
              <a:t>10/9/2015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BE79AC-BFD6-4D37-B05F-28A116909A32}" type="slidenum">
              <a:rPr lang="en-US" smtClean="0"/>
              <a:t>‹#›</a:t>
            </a:fld>
            <a:endParaRPr lang="en-US" dirty="0"/>
          </a:p>
        </p:txBody>
      </p:sp>
    </p:spTree>
    <p:extLst>
      <p:ext uri="{BB962C8B-B14F-4D97-AF65-F5344CB8AC3E}">
        <p14:creationId xmlns:p14="http://schemas.microsoft.com/office/powerpoint/2010/main" val="3834534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22374B-3A3E-407C-96CA-812C41AA221A}" type="datetimeFigureOut">
              <a:rPr lang="en-US" smtClean="0"/>
              <a:t>10/9/2015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DBE79AC-BFD6-4D37-B05F-28A116909A32}" type="slidenum">
              <a:rPr lang="en-US" smtClean="0"/>
              <a:t>‹#›</a:t>
            </a:fld>
            <a:endParaRPr lang="en-US" dirty="0"/>
          </a:p>
        </p:txBody>
      </p:sp>
    </p:spTree>
    <p:extLst>
      <p:ext uri="{BB962C8B-B14F-4D97-AF65-F5344CB8AC3E}">
        <p14:creationId xmlns:p14="http://schemas.microsoft.com/office/powerpoint/2010/main" val="2644362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22374B-3A3E-407C-96CA-812C41AA221A}" type="datetimeFigureOut">
              <a:rPr lang="en-US" smtClean="0"/>
              <a:t>10/9/2015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DBE79AC-BFD6-4D37-B05F-28A116909A32}" type="slidenum">
              <a:rPr lang="en-US" smtClean="0"/>
              <a:t>‹#›</a:t>
            </a:fld>
            <a:endParaRPr lang="en-US" dirty="0"/>
          </a:p>
        </p:txBody>
      </p:sp>
    </p:spTree>
    <p:extLst>
      <p:ext uri="{BB962C8B-B14F-4D97-AF65-F5344CB8AC3E}">
        <p14:creationId xmlns:p14="http://schemas.microsoft.com/office/powerpoint/2010/main" val="3785527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22374B-3A3E-407C-96CA-812C41AA221A}" type="datetimeFigureOut">
              <a:rPr lang="en-US" smtClean="0"/>
              <a:t>10/9/2015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DBE79AC-BFD6-4D37-B05F-28A116909A32}" type="slidenum">
              <a:rPr lang="en-US" smtClean="0"/>
              <a:t>‹#›</a:t>
            </a:fld>
            <a:endParaRPr lang="en-US" dirty="0"/>
          </a:p>
        </p:txBody>
      </p:sp>
    </p:spTree>
    <p:extLst>
      <p:ext uri="{BB962C8B-B14F-4D97-AF65-F5344CB8AC3E}">
        <p14:creationId xmlns:p14="http://schemas.microsoft.com/office/powerpoint/2010/main" val="3677781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22374B-3A3E-407C-96CA-812C41AA221A}" type="datetimeFigureOut">
              <a:rPr lang="en-US" smtClean="0"/>
              <a:t>10/9/2015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BE79AC-BFD6-4D37-B05F-28A116909A32}" type="slidenum">
              <a:rPr lang="en-US" smtClean="0"/>
              <a:t>‹#›</a:t>
            </a:fld>
            <a:endParaRPr lang="en-US" dirty="0"/>
          </a:p>
        </p:txBody>
      </p:sp>
    </p:spTree>
    <p:extLst>
      <p:ext uri="{BB962C8B-B14F-4D97-AF65-F5344CB8AC3E}">
        <p14:creationId xmlns:p14="http://schemas.microsoft.com/office/powerpoint/2010/main" val="816258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22374B-3A3E-407C-96CA-812C41AA221A}" type="datetimeFigureOut">
              <a:rPr lang="en-US" smtClean="0"/>
              <a:t>10/9/2015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BE79AC-BFD6-4D37-B05F-28A116909A32}" type="slidenum">
              <a:rPr lang="en-US" smtClean="0"/>
              <a:t>‹#›</a:t>
            </a:fld>
            <a:endParaRPr lang="en-US" dirty="0"/>
          </a:p>
        </p:txBody>
      </p:sp>
    </p:spTree>
    <p:extLst>
      <p:ext uri="{BB962C8B-B14F-4D97-AF65-F5344CB8AC3E}">
        <p14:creationId xmlns:p14="http://schemas.microsoft.com/office/powerpoint/2010/main" val="135378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22374B-3A3E-407C-96CA-812C41AA221A}" type="datetimeFigureOut">
              <a:rPr lang="en-US" smtClean="0"/>
              <a:t>10/9/2015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BE79AC-BFD6-4D37-B05F-28A116909A32}" type="slidenum">
              <a:rPr lang="en-US" smtClean="0"/>
              <a:t>‹#›</a:t>
            </a:fld>
            <a:endParaRPr lang="en-US" dirty="0"/>
          </a:p>
        </p:txBody>
      </p:sp>
    </p:spTree>
    <p:extLst>
      <p:ext uri="{BB962C8B-B14F-4D97-AF65-F5344CB8AC3E}">
        <p14:creationId xmlns:p14="http://schemas.microsoft.com/office/powerpoint/2010/main" val="111378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emf"/></Relationships>
</file>

<file path=ppt/slides/_rels/slide2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1.emf"/></Relationships>
</file>

<file path=ppt/slides/_rels/slide3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d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 Id="rId5" Type="http://schemas.openxmlformats.org/officeDocument/2006/relationships/image" Target="../media/image12.emf"/><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922463"/>
            <a:ext cx="9144000" cy="2387600"/>
          </a:xfrm>
        </p:spPr>
        <p:txBody>
          <a:bodyPr>
            <a:normAutofit fontScale="90000"/>
          </a:bodyPr>
          <a:lstStyle/>
          <a:p>
            <a:r>
              <a:rPr lang="en-US" sz="3600" b="1" dirty="0" smtClean="0">
                <a:latin typeface="Comic Sans MS" panose="030F0702030302020204" pitchFamily="66" charset="0"/>
              </a:rPr>
              <a:t>A History of</a:t>
            </a:r>
            <a:br>
              <a:rPr lang="en-US" sz="3600" b="1" dirty="0" smtClean="0">
                <a:latin typeface="Comic Sans MS" panose="030F0702030302020204" pitchFamily="66" charset="0"/>
              </a:rPr>
            </a:br>
            <a:r>
              <a:rPr lang="en-US" sz="3600" b="1" dirty="0" smtClean="0">
                <a:latin typeface="Comic Sans MS" panose="030F0702030302020204" pitchFamily="66" charset="0"/>
              </a:rPr>
              <a:t>Computational Aerodynamics</a:t>
            </a:r>
            <a:br>
              <a:rPr lang="en-US" sz="3600" b="1" dirty="0" smtClean="0">
                <a:latin typeface="Comic Sans MS" panose="030F0702030302020204" pitchFamily="66" charset="0"/>
              </a:rPr>
            </a:br>
            <a:r>
              <a:rPr lang="en-US" sz="3600" b="1" dirty="0">
                <a:latin typeface="Comic Sans MS" panose="030F0702030302020204" pitchFamily="66" charset="0"/>
              </a:rPr>
              <a:t/>
            </a:r>
            <a:br>
              <a:rPr lang="en-US" sz="3600" b="1" dirty="0">
                <a:latin typeface="Comic Sans MS" panose="030F0702030302020204" pitchFamily="66" charset="0"/>
              </a:rPr>
            </a:br>
            <a:r>
              <a:rPr lang="en-US" sz="3100" dirty="0" smtClean="0">
                <a:latin typeface="Comic Sans MS" panose="030F0702030302020204" pitchFamily="66" charset="0"/>
              </a:rPr>
              <a:t>Philip Roe</a:t>
            </a:r>
            <a:br>
              <a:rPr lang="en-US" sz="3100" dirty="0" smtClean="0">
                <a:latin typeface="Comic Sans MS" panose="030F0702030302020204" pitchFamily="66" charset="0"/>
              </a:rPr>
            </a:br>
            <a:r>
              <a:rPr lang="en-US" sz="2400" dirty="0" smtClean="0">
                <a:latin typeface="Comic Sans MS" panose="030F0702030302020204" pitchFamily="66" charset="0"/>
              </a:rPr>
              <a:t/>
            </a:r>
            <a:br>
              <a:rPr lang="en-US" sz="2400" dirty="0" smtClean="0">
                <a:latin typeface="Comic Sans MS" panose="030F0702030302020204" pitchFamily="66" charset="0"/>
              </a:rPr>
            </a:br>
            <a:r>
              <a:rPr lang="en-US" sz="2400" dirty="0" smtClean="0">
                <a:latin typeface="Comic Sans MS" panose="030F0702030302020204" pitchFamily="66" charset="0"/>
              </a:rPr>
              <a:t>Department of Aerospace Engineering</a:t>
            </a:r>
            <a:br>
              <a:rPr lang="en-US" sz="2400" dirty="0" smtClean="0">
                <a:latin typeface="Comic Sans MS" panose="030F0702030302020204" pitchFamily="66" charset="0"/>
              </a:rPr>
            </a:br>
            <a:r>
              <a:rPr lang="en-US" sz="2400" dirty="0" smtClean="0">
                <a:latin typeface="Comic Sans MS" panose="030F0702030302020204" pitchFamily="66" charset="0"/>
              </a:rPr>
              <a:t>University of Michigan</a:t>
            </a:r>
            <a:endParaRPr lang="en-US" sz="2400" dirty="0">
              <a:latin typeface="Comic Sans MS" panose="030F0702030302020204" pitchFamily="66" charset="0"/>
            </a:endParaRPr>
          </a:p>
        </p:txBody>
      </p:sp>
      <p:sp>
        <p:nvSpPr>
          <p:cNvPr id="4" name="Rectangle 3"/>
          <p:cNvSpPr/>
          <p:nvPr/>
        </p:nvSpPr>
        <p:spPr>
          <a:xfrm>
            <a:off x="3251200" y="4801711"/>
            <a:ext cx="6096000" cy="1477328"/>
          </a:xfrm>
          <a:prstGeom prst="rect">
            <a:avLst/>
          </a:prstGeom>
        </p:spPr>
        <p:txBody>
          <a:bodyPr>
            <a:spAutoFit/>
          </a:bodyPr>
          <a:lstStyle/>
          <a:p>
            <a:pPr algn="ctr"/>
            <a:r>
              <a:rPr lang="en-US" sz="2400" dirty="0" err="1">
                <a:latin typeface="Comic Sans MS" panose="030F0702030302020204" pitchFamily="66" charset="0"/>
              </a:rPr>
              <a:t>Woudschoten</a:t>
            </a:r>
            <a:r>
              <a:rPr lang="en-US" sz="2400" dirty="0">
                <a:latin typeface="Comic Sans MS" panose="030F0702030302020204" pitchFamily="66" charset="0"/>
              </a:rPr>
              <a:t> Conference</a:t>
            </a:r>
          </a:p>
          <a:p>
            <a:pPr algn="ctr"/>
            <a:r>
              <a:rPr lang="en-US" sz="2400" dirty="0">
                <a:latin typeface="Comic Sans MS" panose="030F0702030302020204" pitchFamily="66" charset="0"/>
              </a:rPr>
              <a:t>7 - 9 October 2015, Zeist </a:t>
            </a:r>
          </a:p>
          <a:p>
            <a:endParaRPr lang="en-US" sz="2400" dirty="0">
              <a:latin typeface="Comic Sans MS" panose="030F0702030302020204" pitchFamily="66" charset="0"/>
            </a:endParaRPr>
          </a:p>
          <a:p>
            <a:endParaRPr lang="en-US" dirty="0"/>
          </a:p>
        </p:txBody>
      </p:sp>
    </p:spTree>
    <p:extLst>
      <p:ext uri="{BB962C8B-B14F-4D97-AF65-F5344CB8AC3E}">
        <p14:creationId xmlns:p14="http://schemas.microsoft.com/office/powerpoint/2010/main" val="16670675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172" y="1418897"/>
            <a:ext cx="10551756" cy="2118879"/>
          </a:xfrm>
        </p:spPr>
        <p:txBody>
          <a:bodyPr>
            <a:normAutofit fontScale="90000"/>
          </a:bodyPr>
          <a:lstStyle/>
          <a:p>
            <a:r>
              <a:rPr lang="en-US" sz="2800" b="1" dirty="0" smtClean="0">
                <a:latin typeface="Comic Sans MS" panose="030F0702030302020204" pitchFamily="66" charset="0"/>
              </a:rPr>
              <a:t>The Wright brothers…..</a:t>
            </a:r>
            <a:br>
              <a:rPr lang="en-US" sz="2800" b="1" dirty="0" smtClean="0">
                <a:latin typeface="Comic Sans MS" panose="030F0702030302020204" pitchFamily="66" charset="0"/>
              </a:rPr>
            </a:br>
            <a:r>
              <a:rPr lang="en-US" sz="2000" b="1" dirty="0" smtClean="0">
                <a:latin typeface="Comic Sans MS" panose="030F0702030302020204" pitchFamily="66" charset="0"/>
              </a:rPr>
              <a:t> </a:t>
            </a:r>
            <a:r>
              <a:rPr lang="en-US" sz="2000" b="1" dirty="0">
                <a:latin typeface="Comic Sans MS" panose="030F0702030302020204" pitchFamily="66" charset="0"/>
              </a:rPr>
              <a:t/>
            </a:r>
            <a:br>
              <a:rPr lang="en-US" sz="2000" b="1" dirty="0">
                <a:latin typeface="Comic Sans MS" panose="030F0702030302020204" pitchFamily="66" charset="0"/>
              </a:rPr>
            </a:br>
            <a:r>
              <a:rPr lang="en-US" sz="2700" dirty="0" smtClean="0">
                <a:latin typeface="Comic Sans MS" panose="030F0702030302020204" pitchFamily="66" charset="0"/>
              </a:rPr>
              <a:t>Had no reliable theory of flight to guide them, largely for lack of a useable mathematical model.</a:t>
            </a:r>
            <a:br>
              <a:rPr lang="en-US" sz="2700" dirty="0" smtClean="0">
                <a:latin typeface="Comic Sans MS" panose="030F0702030302020204" pitchFamily="66" charset="0"/>
              </a:rPr>
            </a:br>
            <a:r>
              <a:rPr lang="en-US" sz="2700" dirty="0">
                <a:latin typeface="Comic Sans MS" panose="030F0702030302020204" pitchFamily="66" charset="0"/>
              </a:rPr>
              <a:t/>
            </a:r>
            <a:br>
              <a:rPr lang="en-US" sz="2700" dirty="0">
                <a:latin typeface="Comic Sans MS" panose="030F0702030302020204" pitchFamily="66" charset="0"/>
              </a:rPr>
            </a:br>
            <a:r>
              <a:rPr lang="en-US" sz="2700" dirty="0" smtClean="0">
                <a:latin typeface="Comic Sans MS" panose="030F0702030302020204" pitchFamily="66" charset="0"/>
              </a:rPr>
              <a:t>The </a:t>
            </a:r>
            <a:r>
              <a:rPr lang="en-US" sz="2700" dirty="0" err="1" smtClean="0">
                <a:latin typeface="Comic Sans MS" panose="030F0702030302020204" pitchFamily="66" charset="0"/>
              </a:rPr>
              <a:t>Navier</a:t>
            </a:r>
            <a:r>
              <a:rPr lang="en-US" sz="2700" dirty="0" smtClean="0">
                <a:latin typeface="Comic Sans MS" panose="030F0702030302020204" pitchFamily="66" charset="0"/>
              </a:rPr>
              <a:t>-Stokes equations were known but much too complicated to solve.</a:t>
            </a:r>
            <a:br>
              <a:rPr lang="en-US" sz="2700" dirty="0" smtClean="0">
                <a:latin typeface="Comic Sans MS" panose="030F0702030302020204" pitchFamily="66" charset="0"/>
              </a:rPr>
            </a:br>
            <a:r>
              <a:rPr lang="en-US" sz="2700" dirty="0">
                <a:latin typeface="Comic Sans MS" panose="030F0702030302020204" pitchFamily="66" charset="0"/>
              </a:rPr>
              <a:t/>
            </a:r>
            <a:br>
              <a:rPr lang="en-US" sz="2700" dirty="0">
                <a:latin typeface="Comic Sans MS" panose="030F0702030302020204" pitchFamily="66" charset="0"/>
              </a:rPr>
            </a:br>
            <a:r>
              <a:rPr lang="en-US" sz="2700" dirty="0" smtClean="0">
                <a:latin typeface="Comic Sans MS" panose="030F0702030302020204" pitchFamily="66" charset="0"/>
              </a:rPr>
              <a:t>Simplifications were not trusted-Neglecting viscosity and rotation gives a potential flow that predicts zero resistance.</a:t>
            </a:r>
            <a:br>
              <a:rPr lang="en-US" sz="2700" dirty="0" smtClean="0">
                <a:latin typeface="Comic Sans MS" panose="030F0702030302020204" pitchFamily="66" charset="0"/>
              </a:rPr>
            </a:br>
            <a:r>
              <a:rPr lang="en-US" sz="2700" dirty="0">
                <a:latin typeface="Comic Sans MS" panose="030F0702030302020204" pitchFamily="66" charset="0"/>
              </a:rPr>
              <a:t/>
            </a:r>
            <a:br>
              <a:rPr lang="en-US" sz="2700" dirty="0">
                <a:latin typeface="Comic Sans MS" panose="030F0702030302020204" pitchFamily="66" charset="0"/>
              </a:rPr>
            </a:br>
            <a:r>
              <a:rPr lang="en-US" sz="2700" dirty="0" smtClean="0">
                <a:latin typeface="Comic Sans MS" panose="030F0702030302020204" pitchFamily="66" charset="0"/>
              </a:rPr>
              <a:t>Early designers used crude experiments and analogies from </a:t>
            </a:r>
            <a:br>
              <a:rPr lang="en-US" sz="2700" dirty="0" smtClean="0">
                <a:latin typeface="Comic Sans MS" panose="030F0702030302020204" pitchFamily="66" charset="0"/>
              </a:rPr>
            </a:br>
            <a:r>
              <a:rPr lang="en-US" sz="2700" dirty="0" smtClean="0">
                <a:latin typeface="Comic Sans MS" panose="030F0702030302020204" pitchFamily="66" charset="0"/>
              </a:rPr>
              <a:t>natural flight. They placed no reliance on what theory there was</a:t>
            </a:r>
            <a:r>
              <a:rPr lang="en-US" sz="2000" dirty="0" smtClean="0">
                <a:latin typeface="Comic Sans MS" panose="030F0702030302020204" pitchFamily="66" charset="0"/>
              </a:rPr>
              <a:t>.</a:t>
            </a:r>
            <a:endParaRPr lang="en-US" sz="2000" dirty="0">
              <a:latin typeface="Comic Sans MS" panose="030F0702030302020204" pitchFamily="66" charset="0"/>
            </a:endParaRPr>
          </a:p>
        </p:txBody>
      </p:sp>
      <p:pic>
        <p:nvPicPr>
          <p:cNvPr id="3" name="Picture 2"/>
          <p:cNvPicPr>
            <a:picLocks noChangeAspect="1"/>
          </p:cNvPicPr>
          <p:nvPr/>
        </p:nvPicPr>
        <p:blipFill rotWithShape="1">
          <a:blip r:embed="rId2"/>
          <a:srcRect l="1261" t="-4027" r="-2573" b="81557"/>
          <a:stretch/>
        </p:blipFill>
        <p:spPr>
          <a:xfrm>
            <a:off x="546537" y="5520016"/>
            <a:ext cx="4552241" cy="714703"/>
          </a:xfrm>
          <a:prstGeom prst="rect">
            <a:avLst/>
          </a:prstGeom>
        </p:spPr>
      </p:pic>
      <p:pic>
        <p:nvPicPr>
          <p:cNvPr id="5" name="Picture 4"/>
          <p:cNvPicPr>
            <a:picLocks noChangeAspect="1"/>
          </p:cNvPicPr>
          <p:nvPr/>
        </p:nvPicPr>
        <p:blipFill>
          <a:blip r:embed="rId3"/>
          <a:stretch>
            <a:fillRect/>
          </a:stretch>
        </p:blipFill>
        <p:spPr>
          <a:xfrm>
            <a:off x="14493767" y="9653598"/>
            <a:ext cx="4083269" cy="1046338"/>
          </a:xfrm>
          <a:prstGeom prst="rect">
            <a:avLst/>
          </a:prstGeom>
        </p:spPr>
      </p:pic>
      <p:pic>
        <p:nvPicPr>
          <p:cNvPr id="1026" name="Picture 2" descr="https://upload.wikimedia.org/wikipedia/commons/thumb/1/17/Max_M._Munk_-_GPN-2000-001301.jpg/160px-Max_M._Munk_-_GPN-2000-0013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8917" y="3210171"/>
            <a:ext cx="1949440" cy="32287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19698" y="6438933"/>
            <a:ext cx="3247697" cy="369332"/>
          </a:xfrm>
          <a:prstGeom prst="rect">
            <a:avLst/>
          </a:prstGeom>
          <a:noFill/>
        </p:spPr>
        <p:txBody>
          <a:bodyPr wrap="square" rtlCol="0">
            <a:spAutoFit/>
          </a:bodyPr>
          <a:lstStyle/>
          <a:p>
            <a:r>
              <a:rPr lang="en-US" dirty="0" smtClean="0"/>
              <a:t>M. M. </a:t>
            </a:r>
            <a:r>
              <a:rPr lang="en-US" dirty="0" err="1" smtClean="0"/>
              <a:t>Munk</a:t>
            </a:r>
            <a:r>
              <a:rPr lang="en-US" dirty="0" smtClean="0"/>
              <a:t>, 1922</a:t>
            </a:r>
            <a:endParaRPr lang="en-US" dirty="0"/>
          </a:p>
        </p:txBody>
      </p:sp>
      <p:pic>
        <p:nvPicPr>
          <p:cNvPr id="6" name="Picture 5"/>
          <p:cNvPicPr>
            <a:picLocks noChangeAspect="1"/>
          </p:cNvPicPr>
          <p:nvPr/>
        </p:nvPicPr>
        <p:blipFill>
          <a:blip r:embed="rId5"/>
          <a:stretch>
            <a:fillRect/>
          </a:stretch>
        </p:blipFill>
        <p:spPr>
          <a:xfrm>
            <a:off x="4687269" y="4824552"/>
            <a:ext cx="4394757" cy="1144642"/>
          </a:xfrm>
          <a:prstGeom prst="rect">
            <a:avLst/>
          </a:prstGeom>
        </p:spPr>
      </p:pic>
    </p:spTree>
    <p:extLst>
      <p:ext uri="{BB962C8B-B14F-4D97-AF65-F5344CB8AC3E}">
        <p14:creationId xmlns:p14="http://schemas.microsoft.com/office/powerpoint/2010/main" val="36982699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173355"/>
            <a:ext cx="10515600" cy="1325563"/>
          </a:xfrm>
        </p:spPr>
        <p:txBody>
          <a:bodyPr>
            <a:normAutofit/>
          </a:bodyPr>
          <a:lstStyle/>
          <a:p>
            <a:pPr algn="ctr"/>
            <a:r>
              <a:rPr lang="en-US" sz="3200" b="1" dirty="0" smtClean="0">
                <a:latin typeface="Comic Sans MS" panose="030F0702030302020204" pitchFamily="66" charset="0"/>
              </a:rPr>
              <a:t>Avoiding the </a:t>
            </a:r>
            <a:r>
              <a:rPr lang="en-US" sz="3200" b="1" dirty="0" err="1" smtClean="0">
                <a:latin typeface="Comic Sans MS" panose="030F0702030302020204" pitchFamily="66" charset="0"/>
              </a:rPr>
              <a:t>Navier</a:t>
            </a:r>
            <a:r>
              <a:rPr lang="en-US" sz="3200" b="1" dirty="0" smtClean="0">
                <a:latin typeface="Comic Sans MS" panose="030F0702030302020204" pitchFamily="66" charset="0"/>
              </a:rPr>
              <a:t>-Stokes equations</a:t>
            </a:r>
            <a:endParaRPr lang="en-US" sz="3200" b="1" dirty="0">
              <a:latin typeface="Comic Sans MS" panose="030F0702030302020204" pitchFamily="66" charset="0"/>
            </a:endParaRPr>
          </a:p>
        </p:txBody>
      </p:sp>
      <p:sp>
        <p:nvSpPr>
          <p:cNvPr id="3" name="Content Placeholder 2"/>
          <p:cNvSpPr>
            <a:spLocks noGrp="1"/>
          </p:cNvSpPr>
          <p:nvPr>
            <p:ph idx="1"/>
          </p:nvPr>
        </p:nvSpPr>
        <p:spPr>
          <a:xfrm>
            <a:off x="889000" y="1047749"/>
            <a:ext cx="10515600" cy="4351338"/>
          </a:xfrm>
        </p:spPr>
        <p:txBody>
          <a:bodyPr/>
          <a:lstStyle/>
          <a:p>
            <a:pPr marL="0" indent="0">
              <a:buNone/>
            </a:pPr>
            <a:r>
              <a:rPr lang="en-US" dirty="0" smtClean="0"/>
              <a:t>The enabling insight of Ludwig </a:t>
            </a:r>
            <a:r>
              <a:rPr lang="en-US" dirty="0" err="1" smtClean="0"/>
              <a:t>Prandtl</a:t>
            </a:r>
            <a:r>
              <a:rPr lang="en-US" dirty="0" smtClean="0"/>
              <a:t> in 1904 (but not recognized until much later) was that in all real flows there is a layer of slow-moving air near the surface (the boundary layer</a:t>
            </a:r>
            <a:r>
              <a:rPr lang="en-US" dirty="0"/>
              <a:t>) On a typical airliner the wing boundary layer is measured in millimeters</a:t>
            </a:r>
            <a:r>
              <a:rPr lang="en-US" dirty="0" smtClean="0"/>
              <a:t>. Provided the boundary layer remains thin and adjacent to the surface it causes little change to the outer flow.</a:t>
            </a:r>
            <a:endParaRPr lang="en-US" dirty="0"/>
          </a:p>
          <a:p>
            <a:pPr marL="0" indent="0">
              <a:buNone/>
            </a:pPr>
            <a:r>
              <a:rPr lang="en-US" dirty="0" smtClean="0"/>
              <a:t>Shapes for which this is likely are called </a:t>
            </a:r>
            <a:r>
              <a:rPr lang="en-US" i="1" dirty="0" smtClean="0"/>
              <a:t>streamlined shapes</a:t>
            </a:r>
            <a:r>
              <a:rPr lang="en-US" dirty="0" smtClean="0"/>
              <a:t>. </a:t>
            </a:r>
            <a:endParaRPr lang="en-US" dirty="0"/>
          </a:p>
        </p:txBody>
      </p:sp>
      <p:pic>
        <p:nvPicPr>
          <p:cNvPr id="4" name="Picture 3"/>
          <p:cNvPicPr>
            <a:picLocks noChangeAspect="1"/>
          </p:cNvPicPr>
          <p:nvPr/>
        </p:nvPicPr>
        <p:blipFill>
          <a:blip r:embed="rId2"/>
          <a:stretch>
            <a:fillRect/>
          </a:stretch>
        </p:blipFill>
        <p:spPr>
          <a:xfrm>
            <a:off x="8425224" y="4044672"/>
            <a:ext cx="3333750" cy="2409825"/>
          </a:xfrm>
          <a:prstGeom prst="rect">
            <a:avLst/>
          </a:prstGeom>
        </p:spPr>
      </p:pic>
      <p:pic>
        <p:nvPicPr>
          <p:cNvPr id="5" name="Picture 4"/>
          <p:cNvPicPr>
            <a:picLocks noChangeAspect="1"/>
          </p:cNvPicPr>
          <p:nvPr/>
        </p:nvPicPr>
        <p:blipFill>
          <a:blip r:embed="rId3"/>
          <a:stretch>
            <a:fillRect/>
          </a:stretch>
        </p:blipFill>
        <p:spPr>
          <a:xfrm>
            <a:off x="889000" y="4265390"/>
            <a:ext cx="2381250" cy="1809750"/>
          </a:xfrm>
          <a:prstGeom prst="rect">
            <a:avLst/>
          </a:prstGeom>
        </p:spPr>
      </p:pic>
      <p:pic>
        <p:nvPicPr>
          <p:cNvPr id="1026" name="Picture 2" descr="https://upload.wikimedia.org/wikipedia/commons/thumb/0/0e/Laminar_boundary_layer_scheme.svg/2000px-Laminar_boundary_layer_scheme.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0393" y="4304700"/>
            <a:ext cx="4174687" cy="1789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2850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5016"/>
            <a:ext cx="10515600" cy="1325563"/>
          </a:xfrm>
        </p:spPr>
        <p:txBody>
          <a:bodyPr>
            <a:normAutofit/>
          </a:bodyPr>
          <a:lstStyle/>
          <a:p>
            <a:pPr algn="ctr"/>
            <a:r>
              <a:rPr lang="en-US" sz="2800" b="1" dirty="0" smtClean="0">
                <a:latin typeface="Comic Sans MS" panose="030F0702030302020204" pitchFamily="66" charset="0"/>
              </a:rPr>
              <a:t>Aerodynamics is hard because</a:t>
            </a:r>
            <a:endParaRPr lang="en-US" sz="2800" b="1" dirty="0">
              <a:latin typeface="Comic Sans MS" panose="030F0702030302020204" pitchFamily="66" charset="0"/>
            </a:endParaRPr>
          </a:p>
        </p:txBody>
      </p:sp>
      <p:sp>
        <p:nvSpPr>
          <p:cNvPr id="3" name="Content Placeholder 2"/>
          <p:cNvSpPr>
            <a:spLocks noGrp="1"/>
          </p:cNvSpPr>
          <p:nvPr>
            <p:ph idx="1"/>
          </p:nvPr>
        </p:nvSpPr>
        <p:spPr>
          <a:xfrm>
            <a:off x="838200" y="1396134"/>
            <a:ext cx="10515600" cy="4351338"/>
          </a:xfrm>
        </p:spPr>
        <p:txBody>
          <a:bodyPr>
            <a:normAutofit lnSpcReduction="10000"/>
          </a:bodyPr>
          <a:lstStyle/>
          <a:p>
            <a:pPr marL="0" indent="0">
              <a:buNone/>
            </a:pPr>
            <a:r>
              <a:rPr lang="en-US" dirty="0" smtClean="0">
                <a:latin typeface="Comic Sans MS" panose="030F0702030302020204" pitchFamily="66" charset="0"/>
              </a:rPr>
              <a:t>The aircraft industry, in all its aspects, is highly competitive. Competition takes the form of flying closer to the limits of speed, size, </a:t>
            </a:r>
            <a:r>
              <a:rPr lang="en-US" dirty="0" err="1" smtClean="0">
                <a:latin typeface="Comic Sans MS" panose="030F0702030302020204" pitchFamily="66" charset="0"/>
              </a:rPr>
              <a:t>maneuvrabilty</a:t>
            </a:r>
            <a:r>
              <a:rPr lang="en-US" dirty="0" smtClean="0">
                <a:latin typeface="Comic Sans MS" panose="030F0702030302020204" pitchFamily="66" charset="0"/>
              </a:rPr>
              <a:t>, and control. Calculations are required to be accurate under extreme conditions. Most manufacturers </a:t>
            </a:r>
            <a:r>
              <a:rPr lang="en-US" dirty="0">
                <a:latin typeface="Comic Sans MS" panose="030F0702030302020204" pitchFamily="66" charset="0"/>
              </a:rPr>
              <a:t>use </a:t>
            </a:r>
            <a:r>
              <a:rPr lang="en-US" dirty="0" smtClean="0">
                <a:latin typeface="Comic Sans MS" panose="030F0702030302020204" pitchFamily="66" charset="0"/>
              </a:rPr>
              <a:t>code that </a:t>
            </a:r>
            <a:r>
              <a:rPr lang="en-US" dirty="0">
                <a:latin typeface="Comic Sans MS" panose="030F0702030302020204" pitchFamily="66" charset="0"/>
              </a:rPr>
              <a:t>is developed </a:t>
            </a:r>
            <a:r>
              <a:rPr lang="en-US" dirty="0" smtClean="0">
                <a:latin typeface="Comic Sans MS" panose="030F0702030302020204" pitchFamily="66" charset="0"/>
              </a:rPr>
              <a:t>in-house. They only describe it in very general terms.</a:t>
            </a:r>
          </a:p>
          <a:p>
            <a:pPr marL="0" indent="0">
              <a:buNone/>
            </a:pPr>
            <a:endParaRPr lang="en-US" dirty="0" smtClean="0">
              <a:latin typeface="Comic Sans MS" panose="030F0702030302020204" pitchFamily="66" charset="0"/>
            </a:endParaRPr>
          </a:p>
          <a:p>
            <a:pPr marL="0" indent="0" algn="ctr">
              <a:buNone/>
            </a:pPr>
            <a:r>
              <a:rPr lang="en-US" b="1" dirty="0" smtClean="0">
                <a:latin typeface="Comic Sans MS" panose="030F0702030302020204" pitchFamily="66" charset="0"/>
              </a:rPr>
              <a:t>Aerodynamics is hard because</a:t>
            </a:r>
          </a:p>
          <a:p>
            <a:pPr marL="0" indent="0">
              <a:buNone/>
            </a:pPr>
            <a:r>
              <a:rPr lang="en-US" dirty="0" smtClean="0">
                <a:latin typeface="Comic Sans MS" panose="030F0702030302020204" pitchFamily="66" charset="0"/>
              </a:rPr>
              <a:t>Design is not optimization. No single figure of merit can capture excellence in all of the relevant measures. Only fast and flexible feedback can guide the designer to good choices.</a:t>
            </a:r>
            <a:endParaRPr lang="en-US" dirty="0">
              <a:latin typeface="Comic Sans MS" panose="030F0702030302020204" pitchFamily="66" charset="0"/>
            </a:endParaRPr>
          </a:p>
        </p:txBody>
      </p:sp>
    </p:spTree>
    <p:extLst>
      <p:ext uri="{BB962C8B-B14F-4D97-AF65-F5344CB8AC3E}">
        <p14:creationId xmlns:p14="http://schemas.microsoft.com/office/powerpoint/2010/main" val="6454694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p:cNvSpPr txBox="1"/>
              <p:nvPr/>
            </p:nvSpPr>
            <p:spPr>
              <a:xfrm>
                <a:off x="1361090" y="540127"/>
                <a:ext cx="10508005" cy="6370975"/>
              </a:xfrm>
              <a:prstGeom prst="rect">
                <a:avLst/>
              </a:prstGeom>
              <a:noFill/>
            </p:spPr>
            <p:txBody>
              <a:bodyPr wrap="none" rtlCol="0">
                <a:spAutoFit/>
              </a:bodyPr>
              <a:lstStyle/>
              <a:p>
                <a:r>
                  <a:rPr lang="en-US" sz="3600" b="1" dirty="0" smtClean="0">
                    <a:latin typeface="Comic Sans MS" panose="030F0702030302020204" pitchFamily="66" charset="0"/>
                  </a:rPr>
                  <a:t>Potential flow </a:t>
                </a:r>
                <a:r>
                  <a:rPr lang="en-US" sz="3600" dirty="0" smtClean="0">
                    <a:latin typeface="Comic Sans MS" panose="030F0702030302020204" pitchFamily="66" charset="0"/>
                  </a:rPr>
                  <a:t>…..</a:t>
                </a:r>
              </a:p>
              <a:p>
                <a:endParaRPr lang="en-US" sz="3600" dirty="0">
                  <a:latin typeface="Comic Sans MS" panose="030F0702030302020204" pitchFamily="66" charset="0"/>
                </a:endParaRPr>
              </a:p>
              <a:p>
                <a:r>
                  <a:rPr lang="en-US" sz="2400" dirty="0">
                    <a:latin typeface="Comic Sans MS" panose="030F0702030302020204" pitchFamily="66" charset="0"/>
                  </a:rPr>
                  <a:t>n</a:t>
                </a:r>
                <a:r>
                  <a:rPr lang="en-US" sz="2400" dirty="0" smtClean="0">
                    <a:latin typeface="Comic Sans MS" panose="030F0702030302020204" pitchFamily="66" charset="0"/>
                  </a:rPr>
                  <a:t>eglects any irreversible process that brings about </a:t>
                </a:r>
                <a:r>
                  <a:rPr lang="en-US" sz="2400" dirty="0">
                    <a:latin typeface="Comic Sans MS" panose="030F0702030302020204" pitchFamily="66" charset="0"/>
                  </a:rPr>
                  <a:t> </a:t>
                </a:r>
                <a:r>
                  <a:rPr lang="en-US" sz="2400" dirty="0" smtClean="0">
                    <a:latin typeface="Comic Sans MS" panose="030F0702030302020204" pitchFamily="66" charset="0"/>
                  </a:rPr>
                  <a:t>a change in entropy</a:t>
                </a:r>
              </a:p>
              <a:p>
                <a:r>
                  <a:rPr lang="en-US" sz="2400" dirty="0">
                    <a:latin typeface="Comic Sans MS" panose="030F0702030302020204" pitchFamily="66" charset="0"/>
                  </a:rPr>
                  <a:t>a</a:t>
                </a:r>
                <a:r>
                  <a:rPr lang="en-US" sz="2400" dirty="0" smtClean="0">
                    <a:latin typeface="Comic Sans MS" panose="030F0702030302020204" pitchFamily="66" charset="0"/>
                  </a:rPr>
                  <a:t>nd any rotation (both of which can only be generated in the boundary </a:t>
                </a:r>
              </a:p>
              <a:p>
                <a:r>
                  <a:rPr lang="en-US" sz="2400" dirty="0" smtClean="0">
                    <a:latin typeface="Comic Sans MS" panose="030F0702030302020204" pitchFamily="66" charset="0"/>
                  </a:rPr>
                  <a:t>layer) In principle, it should be an excellent approximation to flow away </a:t>
                </a:r>
                <a:br>
                  <a:rPr lang="en-US" sz="2400" dirty="0" smtClean="0">
                    <a:latin typeface="Comic Sans MS" panose="030F0702030302020204" pitchFamily="66" charset="0"/>
                  </a:rPr>
                </a:br>
                <a:r>
                  <a:rPr lang="en-US" sz="2400" dirty="0" smtClean="0">
                    <a:latin typeface="Comic Sans MS" panose="030F0702030302020204" pitchFamily="66" charset="0"/>
                  </a:rPr>
                  <a:t>from the boundary (that is, almost everywhere), if the Mach number</a:t>
                </a:r>
              </a:p>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 ( </m:t>
                        </m:r>
                        <m:r>
                          <a:rPr lang="en-US" sz="2400" b="0" i="1" smtClean="0">
                            <a:latin typeface="Cambria Math" panose="02040503050406030204" pitchFamily="18" charset="0"/>
                          </a:rPr>
                          <m:t>𝑀</m:t>
                        </m:r>
                      </m:e>
                      <m:sub>
                        <m:r>
                          <a:rPr lang="en-US" sz="2400" b="0" i="1" smtClean="0">
                            <a:latin typeface="Cambria Math" panose="02040503050406030204" pitchFamily="18" charset="0"/>
                          </a:rPr>
                          <m:t>∞</m:t>
                        </m:r>
                      </m:sub>
                    </m:sSub>
                    <m:r>
                      <a:rPr lang="en-US" sz="2400" b="0" i="1" smtClean="0">
                        <a:latin typeface="Cambria Math" panose="02040503050406030204" pitchFamily="18" charset="0"/>
                      </a:rPr>
                      <m:t>)</m:t>
                    </m:r>
                  </m:oMath>
                </a14:m>
                <a:r>
                  <a:rPr lang="en-US" sz="2400" dirty="0" smtClean="0">
                    <a:latin typeface="Comic Sans MS" panose="030F0702030302020204" pitchFamily="66" charset="0"/>
                  </a:rPr>
                  <a:t> is low, and the Reynolds number is high, because both of these</a:t>
                </a:r>
                <a:br>
                  <a:rPr lang="en-US" sz="2400" dirty="0" smtClean="0">
                    <a:latin typeface="Comic Sans MS" panose="030F0702030302020204" pitchFamily="66" charset="0"/>
                  </a:rPr>
                </a:br>
                <a:r>
                  <a:rPr lang="en-US" sz="2400" dirty="0" smtClean="0">
                    <a:latin typeface="Comic Sans MS" panose="030F0702030302020204" pitchFamily="66" charset="0"/>
                  </a:rPr>
                  <a:t> effects are small if the flow remains attached.</a:t>
                </a:r>
              </a:p>
              <a:p>
                <a:endParaRPr lang="en-US" sz="2400" dirty="0">
                  <a:latin typeface="Comic Sans MS" panose="030F0702030302020204" pitchFamily="66" charset="0"/>
                </a:endParaRPr>
              </a:p>
              <a:p>
                <a:endParaRPr lang="en-US" sz="2400" dirty="0" smtClean="0">
                  <a:latin typeface="Comic Sans MS" panose="030F0702030302020204" pitchFamily="66" charset="0"/>
                </a:endParaRPr>
              </a:p>
              <a:p>
                <a:endParaRPr lang="en-US" sz="2400" dirty="0">
                  <a:latin typeface="Comic Sans MS" panose="030F0702030302020204" pitchFamily="66" charset="0"/>
                </a:endParaRPr>
              </a:p>
              <a:p>
                <a:endParaRPr lang="en-US" sz="2400" dirty="0" smtClean="0">
                  <a:latin typeface="Comic Sans MS" panose="030F0702030302020204" pitchFamily="66" charset="0"/>
                </a:endParaRPr>
              </a:p>
              <a:p>
                <a:endParaRPr lang="en-US" sz="2400" dirty="0">
                  <a:latin typeface="Comic Sans MS" panose="030F0702030302020204" pitchFamily="66" charset="0"/>
                </a:endParaRPr>
              </a:p>
              <a:p>
                <a:r>
                  <a:rPr lang="en-US" sz="2400" dirty="0" smtClean="0">
                    <a:latin typeface="Comic Sans MS" panose="030F0702030302020204" pitchFamily="66" charset="0"/>
                  </a:rPr>
                  <a:t>The linear version shown here is adequate if the aircraft is “slender”, </a:t>
                </a:r>
              </a:p>
              <a:p>
                <a:r>
                  <a:rPr lang="en-US" sz="2400" dirty="0" smtClean="0">
                    <a:latin typeface="Comic Sans MS" panose="030F0702030302020204" pitchFamily="66" charset="0"/>
                  </a:rPr>
                  <a:t>and solutions can be found by superposing fundamental solutions that </a:t>
                </a:r>
              </a:p>
              <a:p>
                <a:r>
                  <a:rPr lang="en-US" sz="2400" dirty="0" smtClean="0">
                    <a:latin typeface="Comic Sans MS" panose="030F0702030302020204" pitchFamily="66" charset="0"/>
                  </a:rPr>
                  <a:t>represent point or line disturbances.</a:t>
                </a:r>
                <a:endParaRPr lang="en-US" sz="2400" dirty="0">
                  <a:latin typeface="Comic Sans MS" panose="030F0702030302020204" pitchFamily="66"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361090" y="540127"/>
                <a:ext cx="10508005" cy="6370975"/>
              </a:xfrm>
              <a:prstGeom prst="rect">
                <a:avLst/>
              </a:prstGeom>
              <a:blipFill rotWithShape="0">
                <a:blip r:embed="rId3"/>
                <a:stretch>
                  <a:fillRect l="-1740" t="-1531" b="-1244"/>
                </a:stretch>
              </a:blipFill>
            </p:spPr>
            <p:txBody>
              <a:bodyPr/>
              <a:lstStyle/>
              <a:p>
                <a:r>
                  <a:rPr lang="en-US">
                    <a:noFill/>
                  </a:rPr>
                  <a:t> </a:t>
                </a:r>
              </a:p>
            </p:txBody>
          </p:sp>
        </mc:Fallback>
      </mc:AlternateContent>
      <p:pic>
        <p:nvPicPr>
          <p:cNvPr id="4" name="Picture 3"/>
          <p:cNvPicPr>
            <a:picLocks noChangeAspect="1"/>
          </p:cNvPicPr>
          <p:nvPr/>
        </p:nvPicPr>
        <p:blipFill rotWithShape="1">
          <a:blip r:embed="rId4"/>
          <a:srcRect l="445" t="11125" r="-1" b="9866"/>
          <a:stretch/>
        </p:blipFill>
        <p:spPr>
          <a:xfrm>
            <a:off x="3127718" y="4040153"/>
            <a:ext cx="6307461" cy="1566041"/>
          </a:xfrm>
          <a:prstGeom prst="rect">
            <a:avLst/>
          </a:prstGeom>
        </p:spPr>
      </p:pic>
    </p:spTree>
    <p:extLst>
      <p:ext uri="{BB962C8B-B14F-4D97-AF65-F5344CB8AC3E}">
        <p14:creationId xmlns:p14="http://schemas.microsoft.com/office/powerpoint/2010/main" val="10305056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54268" y="3236285"/>
            <a:ext cx="8294959" cy="3534605"/>
          </a:xfrm>
          <a:prstGeom prst="rect">
            <a:avLst/>
          </a:prstGeom>
        </p:spPr>
      </p:pic>
      <p:sp>
        <p:nvSpPr>
          <p:cNvPr id="3" name="TextBox 2"/>
          <p:cNvSpPr txBox="1"/>
          <p:nvPr/>
        </p:nvSpPr>
        <p:spPr>
          <a:xfrm>
            <a:off x="704193" y="388882"/>
            <a:ext cx="9817111" cy="2492990"/>
          </a:xfrm>
          <a:prstGeom prst="rect">
            <a:avLst/>
          </a:prstGeom>
          <a:noFill/>
        </p:spPr>
        <p:txBody>
          <a:bodyPr wrap="none" rtlCol="0">
            <a:spAutoFit/>
          </a:bodyPr>
          <a:lstStyle/>
          <a:p>
            <a:r>
              <a:rPr lang="en-US" sz="3600" dirty="0" smtClean="0">
                <a:latin typeface="Comic Sans MS" panose="030F0702030302020204" pitchFamily="66" charset="0"/>
              </a:rPr>
              <a:t>Panel methods…..</a:t>
            </a:r>
            <a:endParaRPr lang="en-US" sz="3600" dirty="0">
              <a:latin typeface="Comic Sans MS" panose="030F0702030302020204" pitchFamily="66" charset="0"/>
            </a:endParaRPr>
          </a:p>
          <a:p>
            <a:r>
              <a:rPr lang="en-US" sz="2400" dirty="0" smtClean="0">
                <a:latin typeface="Comic Sans MS" panose="030F0702030302020204" pitchFamily="66" charset="0"/>
              </a:rPr>
              <a:t>Place distributions of sources/sinks/vortices with undetermined </a:t>
            </a:r>
          </a:p>
          <a:p>
            <a:r>
              <a:rPr lang="en-US" sz="2400" dirty="0" smtClean="0">
                <a:latin typeface="Comic Sans MS" panose="030F0702030302020204" pitchFamily="66" charset="0"/>
              </a:rPr>
              <a:t>coefficients over each panel and solve a set of linear equations</a:t>
            </a:r>
          </a:p>
          <a:p>
            <a:r>
              <a:rPr lang="en-US" sz="2400" dirty="0">
                <a:latin typeface="Comic Sans MS" panose="030F0702030302020204" pitchFamily="66" charset="0"/>
              </a:rPr>
              <a:t>t</a:t>
            </a:r>
            <a:r>
              <a:rPr lang="en-US" sz="2400" dirty="0" smtClean="0">
                <a:latin typeface="Comic Sans MS" panose="030F0702030302020204" pitchFamily="66" charset="0"/>
              </a:rPr>
              <a:t>o enforce the condition of no normal velocity at a set of control </a:t>
            </a:r>
          </a:p>
          <a:p>
            <a:r>
              <a:rPr lang="en-US" sz="2400" dirty="0">
                <a:latin typeface="Comic Sans MS" panose="030F0702030302020204" pitchFamily="66" charset="0"/>
              </a:rPr>
              <a:t>p</a:t>
            </a:r>
            <a:r>
              <a:rPr lang="en-US" sz="2400" dirty="0" smtClean="0">
                <a:latin typeface="Comic Sans MS" panose="030F0702030302020204" pitchFamily="66" charset="0"/>
              </a:rPr>
              <a:t>oints. Their main usefulness was to suggest and guide wind-tunnel </a:t>
            </a:r>
          </a:p>
          <a:p>
            <a:r>
              <a:rPr lang="en-US" sz="2400" dirty="0" smtClean="0">
                <a:latin typeface="Comic Sans MS" panose="030F0702030302020204" pitchFamily="66" charset="0"/>
              </a:rPr>
              <a:t>experiments, but they are still in use to guide CFD. </a:t>
            </a:r>
            <a:endParaRPr lang="en-US" sz="2400" dirty="0">
              <a:latin typeface="Comic Sans MS" panose="030F0702030302020204" pitchFamily="66" charset="0"/>
            </a:endParaRPr>
          </a:p>
        </p:txBody>
      </p:sp>
    </p:spTree>
    <p:extLst>
      <p:ext uri="{BB962C8B-B14F-4D97-AF65-F5344CB8AC3E}">
        <p14:creationId xmlns:p14="http://schemas.microsoft.com/office/powerpoint/2010/main" val="2181265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7973" y="515008"/>
            <a:ext cx="10604938" cy="5262979"/>
          </a:xfrm>
          <a:prstGeom prst="rect">
            <a:avLst/>
          </a:prstGeom>
          <a:noFill/>
        </p:spPr>
        <p:txBody>
          <a:bodyPr wrap="square" rtlCol="0">
            <a:spAutoFit/>
          </a:bodyPr>
          <a:lstStyle/>
          <a:p>
            <a:r>
              <a:rPr lang="en-US" sz="3600" b="1" dirty="0" smtClean="0"/>
              <a:t>Flow close to the surface ….</a:t>
            </a:r>
          </a:p>
          <a:p>
            <a:endParaRPr lang="en-US" sz="3600" b="1" dirty="0"/>
          </a:p>
          <a:p>
            <a:r>
              <a:rPr lang="en-US" sz="2400" dirty="0">
                <a:latin typeface="Comic Sans MS" panose="030F0702030302020204" pitchFamily="66" charset="0"/>
              </a:rPr>
              <a:t>i</a:t>
            </a:r>
            <a:r>
              <a:rPr lang="en-US" sz="2400" dirty="0" smtClean="0">
                <a:latin typeface="Comic Sans MS" panose="030F0702030302020204" pitchFamily="66" charset="0"/>
              </a:rPr>
              <a:t>s handled by the </a:t>
            </a:r>
            <a:r>
              <a:rPr lang="en-US" sz="2400" i="1" dirty="0" smtClean="0">
                <a:latin typeface="Comic Sans MS" panose="030F0702030302020204" pitchFamily="66" charset="0"/>
              </a:rPr>
              <a:t>boundary layer equation</a:t>
            </a:r>
            <a:r>
              <a:rPr lang="en-US" sz="2400" dirty="0" smtClean="0">
                <a:latin typeface="Comic Sans MS" panose="030F0702030302020204" pitchFamily="66" charset="0"/>
              </a:rPr>
              <a:t>s, that accept as given the surface pressures predicted for the outer flow, and describe how the boundary layer responds. </a:t>
            </a:r>
          </a:p>
          <a:p>
            <a:endParaRPr lang="en-US" sz="2400" dirty="0">
              <a:latin typeface="Comic Sans MS" panose="030F0702030302020204" pitchFamily="66" charset="0"/>
            </a:endParaRPr>
          </a:p>
          <a:p>
            <a:r>
              <a:rPr lang="en-US" sz="2400" dirty="0" smtClean="0">
                <a:latin typeface="Comic Sans MS" panose="030F0702030302020204" pitchFamily="66" charset="0"/>
              </a:rPr>
              <a:t>The boundary layer creates a </a:t>
            </a:r>
            <a:r>
              <a:rPr lang="en-US" sz="2400" i="1" dirty="0" smtClean="0">
                <a:latin typeface="Comic Sans MS" panose="030F0702030302020204" pitchFamily="66" charset="0"/>
              </a:rPr>
              <a:t>displacement surface </a:t>
            </a:r>
            <a:r>
              <a:rPr lang="en-US" sz="2400" dirty="0" smtClean="0">
                <a:latin typeface="Comic Sans MS" panose="030F0702030302020204" pitchFamily="66" charset="0"/>
              </a:rPr>
              <a:t>that alters the effective shape of the aircraft,  and therefore the pressure distribution.</a:t>
            </a:r>
          </a:p>
          <a:p>
            <a:endParaRPr lang="en-US" sz="2400" dirty="0">
              <a:latin typeface="Comic Sans MS" panose="030F0702030302020204" pitchFamily="66" charset="0"/>
            </a:endParaRPr>
          </a:p>
          <a:p>
            <a:r>
              <a:rPr lang="en-US" sz="2400" dirty="0" smtClean="0">
                <a:latin typeface="Comic Sans MS" panose="030F0702030302020204" pitchFamily="66" charset="0"/>
              </a:rPr>
              <a:t>In principle, we should iterate these steps, but in practice the displacement surface is so thin that we do not bother to correct the pressures.</a:t>
            </a:r>
            <a:endParaRPr lang="en-US" sz="2400" dirty="0">
              <a:latin typeface="Comic Sans MS" panose="030F0702030302020204" pitchFamily="66" charset="0"/>
            </a:endParaRPr>
          </a:p>
        </p:txBody>
      </p:sp>
    </p:spTree>
    <p:extLst>
      <p:ext uri="{BB962C8B-B14F-4D97-AF65-F5344CB8AC3E}">
        <p14:creationId xmlns:p14="http://schemas.microsoft.com/office/powerpoint/2010/main" val="13942290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Comic Sans MS" panose="030F0702030302020204" pitchFamily="66" charset="0"/>
                <a:cs typeface="Aharoni" panose="02010803020104030203" pitchFamily="2" charset="-79"/>
              </a:rPr>
              <a:t>The battle of the Atlantic</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6437" y="1524001"/>
            <a:ext cx="5638800" cy="153858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5470" y="4038600"/>
            <a:ext cx="5202378" cy="1470930"/>
          </a:xfrm>
          <a:prstGeom prst="rect">
            <a:avLst/>
          </a:prstGeom>
        </p:spPr>
      </p:pic>
      <p:sp>
        <p:nvSpPr>
          <p:cNvPr id="6" name="Rounded Rectangle 5"/>
          <p:cNvSpPr/>
          <p:nvPr/>
        </p:nvSpPr>
        <p:spPr>
          <a:xfrm>
            <a:off x="2895600" y="3657600"/>
            <a:ext cx="3124200" cy="533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3924300"/>
            <a:ext cx="10668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46719" y="3276600"/>
            <a:ext cx="7315200" cy="381000"/>
          </a:xfrm>
          <a:prstGeom prst="rect">
            <a:avLst/>
          </a:prstGeom>
          <a:noFill/>
        </p:spPr>
        <p:txBody>
          <a:bodyPr wrap="square" rtlCol="0">
            <a:spAutoFit/>
          </a:bodyPr>
          <a:lstStyle/>
          <a:p>
            <a:r>
              <a:rPr lang="en-US" dirty="0">
                <a:latin typeface="Comic Sans MS" panose="030F0702030302020204" pitchFamily="66" charset="0"/>
                <a:cs typeface="Aharoni" panose="02010803020104030203" pitchFamily="2" charset="-79"/>
              </a:rPr>
              <a:t>Boeing 747. Entered service 1970             Boeing 747-300 1983</a:t>
            </a:r>
          </a:p>
        </p:txBody>
      </p:sp>
      <p:sp>
        <p:nvSpPr>
          <p:cNvPr id="9" name="TextBox 8"/>
          <p:cNvSpPr txBox="1"/>
          <p:nvPr/>
        </p:nvSpPr>
        <p:spPr>
          <a:xfrm>
            <a:off x="2049521" y="5811184"/>
            <a:ext cx="6584732" cy="369332"/>
          </a:xfrm>
          <a:prstGeom prst="rect">
            <a:avLst/>
          </a:prstGeom>
          <a:noFill/>
        </p:spPr>
        <p:txBody>
          <a:bodyPr wrap="square" rtlCol="0">
            <a:spAutoFit/>
          </a:bodyPr>
          <a:lstStyle/>
          <a:p>
            <a:r>
              <a:rPr lang="en-US" dirty="0">
                <a:latin typeface="Comic Sans MS" panose="030F0702030302020204" pitchFamily="66" charset="0"/>
                <a:cs typeface="Aharoni" panose="02010803020104030203" pitchFamily="2" charset="-79"/>
              </a:rPr>
              <a:t>Airbus 300. Entered service 1974          Airbus 310 1979</a:t>
            </a:r>
          </a:p>
        </p:txBody>
      </p:sp>
      <p:pic>
        <p:nvPicPr>
          <p:cNvPr id="10" name="Picture 9"/>
          <p:cNvPicPr>
            <a:picLocks noChangeAspect="1"/>
          </p:cNvPicPr>
          <p:nvPr/>
        </p:nvPicPr>
        <p:blipFill>
          <a:blip r:embed="rId4"/>
          <a:stretch>
            <a:fillRect/>
          </a:stretch>
        </p:blipFill>
        <p:spPr>
          <a:xfrm>
            <a:off x="8783778" y="120472"/>
            <a:ext cx="3251390" cy="1814867"/>
          </a:xfrm>
          <a:prstGeom prst="rect">
            <a:avLst/>
          </a:prstGeom>
        </p:spPr>
      </p:pic>
    </p:spTree>
    <p:extLst>
      <p:ext uri="{BB962C8B-B14F-4D97-AF65-F5344CB8AC3E}">
        <p14:creationId xmlns:p14="http://schemas.microsoft.com/office/powerpoint/2010/main" val="34812643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se1.mm.bing.net/th?&amp;id=JN.wj5p2VRwHjp3FM61Ykd2CQ&amp;w=300&amp;h=300&amp;c=0&amp;pid=1.9&amp;rs=0&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7960" y="2907424"/>
            <a:ext cx="5754003" cy="36825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56441" y="536028"/>
            <a:ext cx="10455106" cy="2308324"/>
          </a:xfrm>
          <a:prstGeom prst="rect">
            <a:avLst/>
          </a:prstGeom>
          <a:noFill/>
        </p:spPr>
        <p:txBody>
          <a:bodyPr wrap="none" rtlCol="0">
            <a:spAutoFit/>
          </a:bodyPr>
          <a:lstStyle/>
          <a:p>
            <a:r>
              <a:rPr lang="en-US" sz="3600" b="1" dirty="0" smtClean="0">
                <a:latin typeface="Comic Sans MS" panose="030F0702030302020204" pitchFamily="66" charset="0"/>
              </a:rPr>
              <a:t>This is the problem </a:t>
            </a:r>
          </a:p>
          <a:p>
            <a:endParaRPr lang="en-US" sz="3600" b="1" dirty="0">
              <a:latin typeface="Comic Sans MS" panose="030F0702030302020204" pitchFamily="66" charset="0"/>
            </a:endParaRPr>
          </a:p>
          <a:p>
            <a:r>
              <a:rPr lang="en-US" sz="2400" dirty="0">
                <a:latin typeface="Comic Sans MS" panose="030F0702030302020204" pitchFamily="66" charset="0"/>
              </a:rPr>
              <a:t>t</a:t>
            </a:r>
            <a:r>
              <a:rPr lang="en-US" sz="2400" dirty="0" smtClean="0">
                <a:latin typeface="Comic Sans MS" panose="030F0702030302020204" pitchFamily="66" charset="0"/>
              </a:rPr>
              <a:t>hat everyone wanted to solve, the flow over a two-dimensional slice of </a:t>
            </a:r>
          </a:p>
          <a:p>
            <a:r>
              <a:rPr lang="en-US" sz="2400" dirty="0" smtClean="0">
                <a:latin typeface="Comic Sans MS" panose="030F0702030302020204" pitchFamily="66" charset="0"/>
              </a:rPr>
              <a:t>the wing. The governing equations are of mixed type. This is a modern </a:t>
            </a:r>
          </a:p>
          <a:p>
            <a:r>
              <a:rPr lang="en-US" sz="2400" dirty="0" smtClean="0">
                <a:latin typeface="Comic Sans MS" panose="030F0702030302020204" pitchFamily="66" charset="0"/>
              </a:rPr>
              <a:t>solution</a:t>
            </a:r>
            <a:r>
              <a:rPr lang="en-US" sz="2400" dirty="0">
                <a:latin typeface="Comic Sans MS" panose="030F0702030302020204" pitchFamily="66" charset="0"/>
              </a:rPr>
              <a:t> </a:t>
            </a:r>
            <a:r>
              <a:rPr lang="en-US" sz="2400" dirty="0" smtClean="0">
                <a:latin typeface="Comic Sans MS" panose="030F0702030302020204" pitchFamily="66" charset="0"/>
              </a:rPr>
              <a:t>of the Euler equations</a:t>
            </a:r>
            <a:endParaRPr lang="en-US" sz="2400" dirty="0">
              <a:latin typeface="Comic Sans MS" panose="030F0702030302020204" pitchFamily="66" charset="0"/>
            </a:endParaRPr>
          </a:p>
        </p:txBody>
      </p:sp>
      <p:sp>
        <p:nvSpPr>
          <p:cNvPr id="3" name="TextBox 2"/>
          <p:cNvSpPr txBox="1"/>
          <p:nvPr/>
        </p:nvSpPr>
        <p:spPr>
          <a:xfrm>
            <a:off x="788275" y="3510456"/>
            <a:ext cx="2669628" cy="369332"/>
          </a:xfrm>
          <a:prstGeom prst="rect">
            <a:avLst/>
          </a:prstGeom>
          <a:noFill/>
        </p:spPr>
        <p:txBody>
          <a:bodyPr wrap="square" rtlCol="0">
            <a:spAutoFit/>
          </a:bodyPr>
          <a:lstStyle/>
          <a:p>
            <a:r>
              <a:rPr lang="en-US" dirty="0" smtClean="0">
                <a:latin typeface="Comic Sans MS" panose="030F0702030302020204" pitchFamily="66" charset="0"/>
              </a:rPr>
              <a:t>Supersonic region</a:t>
            </a:r>
            <a:endParaRPr lang="en-US" dirty="0">
              <a:latin typeface="Comic Sans MS" panose="030F0702030302020204" pitchFamily="66" charset="0"/>
            </a:endParaRPr>
          </a:p>
        </p:txBody>
      </p:sp>
      <p:cxnSp>
        <p:nvCxnSpPr>
          <p:cNvPr id="5" name="Straight Arrow Connector 4"/>
          <p:cNvCxnSpPr/>
          <p:nvPr/>
        </p:nvCxnSpPr>
        <p:spPr>
          <a:xfrm>
            <a:off x="2869324" y="3731172"/>
            <a:ext cx="2669628" cy="1017533"/>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228083" y="3258207"/>
            <a:ext cx="2427889" cy="369332"/>
          </a:xfrm>
          <a:prstGeom prst="rect">
            <a:avLst/>
          </a:prstGeom>
          <a:noFill/>
        </p:spPr>
        <p:txBody>
          <a:bodyPr wrap="square" rtlCol="0">
            <a:spAutoFit/>
          </a:bodyPr>
          <a:lstStyle/>
          <a:p>
            <a:r>
              <a:rPr lang="en-US" dirty="0" smtClean="0">
                <a:latin typeface="Comic Sans MS" panose="030F0702030302020204" pitchFamily="66" charset="0"/>
              </a:rPr>
              <a:t>Shock wave</a:t>
            </a:r>
            <a:endParaRPr lang="en-US" dirty="0">
              <a:latin typeface="Comic Sans MS" panose="030F0702030302020204" pitchFamily="66" charset="0"/>
            </a:endParaRPr>
          </a:p>
        </p:txBody>
      </p:sp>
      <p:cxnSp>
        <p:nvCxnSpPr>
          <p:cNvPr id="8" name="Straight Arrow Connector 7"/>
          <p:cNvCxnSpPr/>
          <p:nvPr/>
        </p:nvCxnSpPr>
        <p:spPr>
          <a:xfrm flipH="1">
            <a:off x="5964962" y="3510456"/>
            <a:ext cx="3378735" cy="1408385"/>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96549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40142" y="4243499"/>
            <a:ext cx="8288790" cy="1905052"/>
          </a:xfrm>
          <a:prstGeom prst="rect">
            <a:avLst/>
          </a:prstGeom>
        </p:spPr>
      </p:pic>
      <p:sp>
        <p:nvSpPr>
          <p:cNvPr id="4" name="TextBox 3"/>
          <p:cNvSpPr txBox="1"/>
          <p:nvPr/>
        </p:nvSpPr>
        <p:spPr>
          <a:xfrm>
            <a:off x="851338" y="840827"/>
            <a:ext cx="10783613" cy="3046988"/>
          </a:xfrm>
          <a:prstGeom prst="rect">
            <a:avLst/>
          </a:prstGeom>
          <a:noFill/>
        </p:spPr>
        <p:txBody>
          <a:bodyPr wrap="square" rtlCol="0">
            <a:spAutoFit/>
          </a:bodyPr>
          <a:lstStyle/>
          <a:p>
            <a:r>
              <a:rPr lang="en-US" sz="3600" b="1" dirty="0" smtClean="0">
                <a:latin typeface="Comic Sans MS" panose="030F0702030302020204" pitchFamily="66" charset="0"/>
              </a:rPr>
              <a:t>The next step up…..</a:t>
            </a:r>
          </a:p>
          <a:p>
            <a:endParaRPr lang="en-US" sz="3600" b="1" dirty="0" smtClean="0">
              <a:latin typeface="Comic Sans MS" panose="030F0702030302020204" pitchFamily="66" charset="0"/>
            </a:endParaRPr>
          </a:p>
          <a:p>
            <a:r>
              <a:rPr lang="en-US" sz="2400" dirty="0" smtClean="0">
                <a:latin typeface="Comic Sans MS" panose="030F0702030302020204" pitchFamily="66" charset="0"/>
              </a:rPr>
              <a:t>Goes to the </a:t>
            </a:r>
            <a:r>
              <a:rPr lang="en-US" sz="2400" b="1" dirty="0" smtClean="0">
                <a:latin typeface="Comic Sans MS" panose="030F0702030302020204" pitchFamily="66" charset="0"/>
              </a:rPr>
              <a:t>nonlinear </a:t>
            </a:r>
            <a:r>
              <a:rPr lang="en-US" sz="2400" dirty="0" smtClean="0">
                <a:latin typeface="Comic Sans MS" panose="030F0702030302020204" pitchFamily="66" charset="0"/>
              </a:rPr>
              <a:t>potential equation. This again neglects </a:t>
            </a:r>
          </a:p>
          <a:p>
            <a:r>
              <a:rPr lang="en-US" sz="2400" dirty="0">
                <a:latin typeface="Comic Sans MS" panose="030F0702030302020204" pitchFamily="66" charset="0"/>
              </a:rPr>
              <a:t>i</a:t>
            </a:r>
            <a:r>
              <a:rPr lang="en-US" sz="2400" dirty="0" smtClean="0">
                <a:latin typeface="Comic Sans MS" panose="030F0702030302020204" pitchFamily="66" charset="0"/>
              </a:rPr>
              <a:t>rreversible and rotational effects, but does not assume small </a:t>
            </a:r>
          </a:p>
          <a:p>
            <a:r>
              <a:rPr lang="en-US" sz="2400" dirty="0">
                <a:latin typeface="Comic Sans MS" panose="030F0702030302020204" pitchFamily="66" charset="0"/>
              </a:rPr>
              <a:t>p</a:t>
            </a:r>
            <a:r>
              <a:rPr lang="en-US" sz="2400" dirty="0" smtClean="0">
                <a:latin typeface="Comic Sans MS" panose="030F0702030302020204" pitchFamily="66" charset="0"/>
              </a:rPr>
              <a:t>erturbations. It can be shown that these are proportional to the third power of the shock strength, and so the model should be valid. But</a:t>
            </a:r>
          </a:p>
          <a:p>
            <a:r>
              <a:rPr lang="en-US" sz="2400" dirty="0">
                <a:latin typeface="Comic Sans MS" panose="030F0702030302020204" pitchFamily="66" charset="0"/>
              </a:rPr>
              <a:t>a</a:t>
            </a:r>
            <a:r>
              <a:rPr lang="en-US" sz="2400" dirty="0" smtClean="0">
                <a:latin typeface="Comic Sans MS" panose="030F0702030302020204" pitchFamily="66" charset="0"/>
              </a:rPr>
              <a:t>t the and of the 1960s the computers were not yet powerful enough.</a:t>
            </a:r>
            <a:endParaRPr lang="en-US" sz="2400" dirty="0">
              <a:latin typeface="Comic Sans MS" panose="030F0702030302020204" pitchFamily="66" charset="0"/>
            </a:endParaRPr>
          </a:p>
        </p:txBody>
      </p:sp>
    </p:spTree>
    <p:extLst>
      <p:ext uri="{BB962C8B-B14F-4D97-AF65-F5344CB8AC3E}">
        <p14:creationId xmlns:p14="http://schemas.microsoft.com/office/powerpoint/2010/main" val="9385547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1338" y="893379"/>
            <a:ext cx="10646979" cy="4893647"/>
          </a:xfrm>
          <a:prstGeom prst="rect">
            <a:avLst/>
          </a:prstGeom>
          <a:noFill/>
        </p:spPr>
        <p:txBody>
          <a:bodyPr wrap="square" rtlCol="0">
            <a:spAutoFit/>
          </a:bodyPr>
          <a:lstStyle/>
          <a:p>
            <a:r>
              <a:rPr lang="en-US" sz="3600" b="1" dirty="0" smtClean="0">
                <a:latin typeface="Comic Sans MS" panose="030F0702030302020204" pitchFamily="66" charset="0"/>
              </a:rPr>
              <a:t>So step back down again.. </a:t>
            </a:r>
          </a:p>
          <a:p>
            <a:endParaRPr lang="en-US" sz="3600" b="1" dirty="0">
              <a:latin typeface="Comic Sans MS" panose="030F0702030302020204" pitchFamily="66" charset="0"/>
            </a:endParaRPr>
          </a:p>
          <a:p>
            <a:r>
              <a:rPr lang="en-US" sz="2400" dirty="0" smtClean="0">
                <a:latin typeface="Comic Sans MS" panose="030F0702030302020204" pitchFamily="66" charset="0"/>
              </a:rPr>
              <a:t>To retaining only the most important nonlinear term  </a:t>
            </a:r>
          </a:p>
          <a:p>
            <a:endParaRPr lang="en-US" sz="2400" dirty="0">
              <a:latin typeface="Comic Sans MS" panose="030F0702030302020204" pitchFamily="66" charset="0"/>
            </a:endParaRPr>
          </a:p>
          <a:p>
            <a:endParaRPr lang="en-US" sz="2400" dirty="0" smtClean="0">
              <a:latin typeface="Comic Sans MS" panose="030F0702030302020204" pitchFamily="66" charset="0"/>
            </a:endParaRPr>
          </a:p>
          <a:p>
            <a:endParaRPr lang="en-US" sz="2400" dirty="0">
              <a:latin typeface="Comic Sans MS" panose="030F0702030302020204" pitchFamily="66" charset="0"/>
            </a:endParaRPr>
          </a:p>
          <a:p>
            <a:r>
              <a:rPr lang="en-US" sz="2400" dirty="0" smtClean="0">
                <a:latin typeface="Comic Sans MS" panose="030F0702030302020204" pitchFamily="66" charset="0"/>
              </a:rPr>
              <a:t>and solve using finite differences on a rectangular grid with boundary</a:t>
            </a:r>
          </a:p>
          <a:p>
            <a:r>
              <a:rPr lang="en-US" sz="2400" dirty="0">
                <a:latin typeface="Comic Sans MS" panose="030F0702030302020204" pitchFamily="66" charset="0"/>
              </a:rPr>
              <a:t>c</a:t>
            </a:r>
            <a:r>
              <a:rPr lang="en-US" sz="2400" dirty="0" smtClean="0">
                <a:latin typeface="Comic Sans MS" panose="030F0702030302020204" pitchFamily="66" charset="0"/>
              </a:rPr>
              <a:t>onditions applied on y=</a:t>
            </a:r>
            <a:r>
              <a:rPr lang="en-US" sz="2400" i="1" dirty="0" smtClean="0">
                <a:latin typeface="Comic Sans MS" panose="030F0702030302020204" pitchFamily="66" charset="0"/>
              </a:rPr>
              <a:t>constant</a:t>
            </a:r>
            <a:r>
              <a:rPr lang="en-US" sz="2400" dirty="0" smtClean="0">
                <a:latin typeface="Comic Sans MS" panose="030F0702030302020204" pitchFamily="66" charset="0"/>
              </a:rPr>
              <a:t>. The bracket is positive for subsonic flow (resembling </a:t>
            </a:r>
            <a:r>
              <a:rPr lang="en-US" sz="2400" dirty="0" err="1" smtClean="0">
                <a:latin typeface="Comic Sans MS" panose="030F0702030302020204" pitchFamily="66" charset="0"/>
              </a:rPr>
              <a:t>Laplaces</a:t>
            </a:r>
            <a:r>
              <a:rPr lang="en-US" sz="2400" dirty="0" smtClean="0">
                <a:latin typeface="Comic Sans MS" panose="030F0702030302020204" pitchFamily="66" charset="0"/>
              </a:rPr>
              <a:t> equation) indicating that information can flow both ways but negative for subsonic flow (resembling the wave equation). </a:t>
            </a:r>
          </a:p>
          <a:p>
            <a:endParaRPr lang="en-US" sz="2400" dirty="0">
              <a:latin typeface="Comic Sans MS" panose="030F0702030302020204" pitchFamily="66" charset="0"/>
            </a:endParaRPr>
          </a:p>
          <a:p>
            <a:r>
              <a:rPr lang="en-US" sz="2400" dirty="0" smtClean="0">
                <a:latin typeface="Comic Sans MS" panose="030F0702030302020204" pitchFamily="66" charset="0"/>
              </a:rPr>
              <a:t>In the linear case, the signs are the same throughout the flow.</a:t>
            </a:r>
            <a:endParaRPr lang="en-US" sz="2400" dirty="0">
              <a:latin typeface="Comic Sans MS" panose="030F0702030302020204" pitchFamily="66" charset="0"/>
            </a:endParaRPr>
          </a:p>
        </p:txBody>
      </p:sp>
      <p:pic>
        <p:nvPicPr>
          <p:cNvPr id="3" name="Picture 2"/>
          <p:cNvPicPr>
            <a:picLocks noChangeAspect="1"/>
          </p:cNvPicPr>
          <p:nvPr/>
        </p:nvPicPr>
        <p:blipFill>
          <a:blip r:embed="rId3"/>
          <a:stretch>
            <a:fillRect/>
          </a:stretch>
        </p:blipFill>
        <p:spPr>
          <a:xfrm>
            <a:off x="3517476" y="2463039"/>
            <a:ext cx="5388363" cy="904517"/>
          </a:xfrm>
          <a:prstGeom prst="rect">
            <a:avLst/>
          </a:prstGeom>
        </p:spPr>
      </p:pic>
    </p:spTree>
    <p:extLst>
      <p:ext uri="{BB962C8B-B14F-4D97-AF65-F5344CB8AC3E}">
        <p14:creationId xmlns:p14="http://schemas.microsoft.com/office/powerpoint/2010/main" val="42791816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irworld.de/Gemeinsame%20Bilder/Segelflugzeuge/Nimbus4/Sgt2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487" y="717104"/>
            <a:ext cx="3914021" cy="26067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8255699" y="3630287"/>
            <a:ext cx="3338894" cy="2648402"/>
          </a:xfrm>
          <a:prstGeom prst="rect">
            <a:avLst/>
          </a:prstGeom>
        </p:spPr>
      </p:pic>
      <p:pic>
        <p:nvPicPr>
          <p:cNvPr id="3" name="Picture 2"/>
          <p:cNvPicPr>
            <a:picLocks noChangeAspect="1"/>
          </p:cNvPicPr>
          <p:nvPr/>
        </p:nvPicPr>
        <p:blipFill>
          <a:blip r:embed="rId4"/>
          <a:stretch>
            <a:fillRect/>
          </a:stretch>
        </p:blipFill>
        <p:spPr>
          <a:xfrm>
            <a:off x="6053328" y="148590"/>
            <a:ext cx="4233672" cy="3175254"/>
          </a:xfrm>
          <a:prstGeom prst="rect">
            <a:avLst/>
          </a:prstGeom>
        </p:spPr>
      </p:pic>
      <p:pic>
        <p:nvPicPr>
          <p:cNvPr id="1036" name="Picture 12" descr="Image result for space shuttle launch simul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487" y="3950208"/>
            <a:ext cx="3355721" cy="268725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bluetonguehelicopters.com.au/pprune/spr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7389" y="3630287"/>
            <a:ext cx="3191129" cy="2473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5133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107421" y="1181100"/>
            <a:ext cx="3105042" cy="2215659"/>
          </a:xfrm>
          <a:prstGeom prst="rect">
            <a:avLst/>
          </a:prstGeom>
        </p:spPr>
      </p:pic>
      <p:pic>
        <p:nvPicPr>
          <p:cNvPr id="7" name="Picture 6"/>
          <p:cNvPicPr>
            <a:picLocks noChangeAspect="1"/>
          </p:cNvPicPr>
          <p:nvPr/>
        </p:nvPicPr>
        <p:blipFill>
          <a:blip r:embed="rId4"/>
          <a:stretch>
            <a:fillRect/>
          </a:stretch>
        </p:blipFill>
        <p:spPr>
          <a:xfrm>
            <a:off x="7409445" y="2172550"/>
            <a:ext cx="561192" cy="638804"/>
          </a:xfrm>
          <a:prstGeom prst="rect">
            <a:avLst/>
          </a:prstGeom>
        </p:spPr>
      </p:pic>
      <p:pic>
        <p:nvPicPr>
          <p:cNvPr id="8" name="Picture 7"/>
          <p:cNvPicPr>
            <a:picLocks noChangeAspect="1"/>
          </p:cNvPicPr>
          <p:nvPr/>
        </p:nvPicPr>
        <p:blipFill>
          <a:blip r:embed="rId5"/>
          <a:stretch>
            <a:fillRect/>
          </a:stretch>
        </p:blipFill>
        <p:spPr>
          <a:xfrm>
            <a:off x="6447019" y="1659941"/>
            <a:ext cx="683550" cy="621500"/>
          </a:xfrm>
          <a:prstGeom prst="rect">
            <a:avLst/>
          </a:prstGeom>
        </p:spPr>
      </p:pic>
      <p:pic>
        <p:nvPicPr>
          <p:cNvPr id="11" name="Picture 10"/>
          <p:cNvPicPr>
            <a:picLocks noChangeAspect="1"/>
          </p:cNvPicPr>
          <p:nvPr/>
        </p:nvPicPr>
        <p:blipFill>
          <a:blip r:embed="rId6"/>
          <a:stretch>
            <a:fillRect/>
          </a:stretch>
        </p:blipFill>
        <p:spPr>
          <a:xfrm>
            <a:off x="2902683" y="1316191"/>
            <a:ext cx="639450" cy="687500"/>
          </a:xfrm>
          <a:prstGeom prst="rect">
            <a:avLst/>
          </a:prstGeom>
        </p:spPr>
      </p:pic>
      <p:pic>
        <p:nvPicPr>
          <p:cNvPr id="10" name="Picture 9"/>
          <p:cNvPicPr>
            <a:picLocks noChangeAspect="1"/>
          </p:cNvPicPr>
          <p:nvPr/>
        </p:nvPicPr>
        <p:blipFill>
          <a:blip r:embed="rId6"/>
          <a:stretch>
            <a:fillRect/>
          </a:stretch>
        </p:blipFill>
        <p:spPr>
          <a:xfrm>
            <a:off x="8354375" y="1485050"/>
            <a:ext cx="639450" cy="687500"/>
          </a:xfrm>
          <a:prstGeom prst="rect">
            <a:avLst/>
          </a:prstGeom>
        </p:spPr>
      </p:pic>
      <p:pic>
        <p:nvPicPr>
          <p:cNvPr id="4" name="Picture 3"/>
          <p:cNvPicPr>
            <a:picLocks noChangeAspect="1"/>
          </p:cNvPicPr>
          <p:nvPr/>
        </p:nvPicPr>
        <p:blipFill>
          <a:blip r:embed="rId7"/>
          <a:stretch>
            <a:fillRect/>
          </a:stretch>
        </p:blipFill>
        <p:spPr>
          <a:xfrm rot="10800000">
            <a:off x="1570991" y="1181100"/>
            <a:ext cx="3302834" cy="2215659"/>
          </a:xfrm>
          <a:prstGeom prst="rect">
            <a:avLst/>
          </a:prstGeom>
        </p:spPr>
      </p:pic>
      <p:sp>
        <p:nvSpPr>
          <p:cNvPr id="12" name="Rectangle 11"/>
          <p:cNvSpPr/>
          <p:nvPr/>
        </p:nvSpPr>
        <p:spPr>
          <a:xfrm>
            <a:off x="7970637" y="2073029"/>
            <a:ext cx="279400" cy="3048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601183" y="2154411"/>
            <a:ext cx="279400" cy="3048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stretch>
            <a:fillRect/>
          </a:stretch>
        </p:blipFill>
        <p:spPr>
          <a:xfrm>
            <a:off x="3001625" y="1427665"/>
            <a:ext cx="639450" cy="687500"/>
          </a:xfrm>
          <a:prstGeom prst="rect">
            <a:avLst/>
          </a:prstGeom>
        </p:spPr>
      </p:pic>
      <p:pic>
        <p:nvPicPr>
          <p:cNvPr id="15" name="Picture 14"/>
          <p:cNvPicPr>
            <a:picLocks noChangeAspect="1"/>
          </p:cNvPicPr>
          <p:nvPr/>
        </p:nvPicPr>
        <p:blipFill>
          <a:blip r:embed="rId5"/>
          <a:stretch>
            <a:fillRect/>
          </a:stretch>
        </p:blipFill>
        <p:spPr>
          <a:xfrm>
            <a:off x="3873841" y="2306811"/>
            <a:ext cx="683550" cy="621500"/>
          </a:xfrm>
          <a:prstGeom prst="rect">
            <a:avLst/>
          </a:prstGeom>
        </p:spPr>
      </p:pic>
      <p:pic>
        <p:nvPicPr>
          <p:cNvPr id="16" name="Picture 15"/>
          <p:cNvPicPr>
            <a:picLocks noChangeAspect="1"/>
          </p:cNvPicPr>
          <p:nvPr/>
        </p:nvPicPr>
        <p:blipFill>
          <a:blip r:embed="rId4"/>
          <a:stretch>
            <a:fillRect/>
          </a:stretch>
        </p:blipFill>
        <p:spPr>
          <a:xfrm>
            <a:off x="3953517" y="1608380"/>
            <a:ext cx="561192" cy="638804"/>
          </a:xfrm>
          <a:prstGeom prst="rect">
            <a:avLst/>
          </a:prstGeom>
        </p:spPr>
      </p:pic>
      <p:sp>
        <p:nvSpPr>
          <p:cNvPr id="17" name="TextBox 16"/>
          <p:cNvSpPr txBox="1"/>
          <p:nvPr/>
        </p:nvSpPr>
        <p:spPr>
          <a:xfrm>
            <a:off x="990600" y="292100"/>
            <a:ext cx="9232900" cy="646331"/>
          </a:xfrm>
          <a:prstGeom prst="rect">
            <a:avLst/>
          </a:prstGeom>
          <a:noFill/>
        </p:spPr>
        <p:txBody>
          <a:bodyPr wrap="square" rtlCol="0">
            <a:spAutoFit/>
          </a:bodyPr>
          <a:lstStyle/>
          <a:p>
            <a:r>
              <a:rPr lang="en-US" sz="3600" b="1" dirty="0" smtClean="0">
                <a:latin typeface="Comic Sans MS" panose="030F0702030302020204" pitchFamily="66" charset="0"/>
              </a:rPr>
              <a:t>‘Type-dependent differencing’…</a:t>
            </a:r>
            <a:endParaRPr lang="en-US" sz="3600" b="1" dirty="0">
              <a:latin typeface="Comic Sans MS" panose="030F0702030302020204" pitchFamily="66" charset="0"/>
            </a:endParaRPr>
          </a:p>
        </p:txBody>
      </p:sp>
      <p:pic>
        <p:nvPicPr>
          <p:cNvPr id="4100" name="Picture 4" descr="http://img.docstoccdn.com/thumb/orig/894995.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63869" y="4350109"/>
            <a:ext cx="2684342" cy="20132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img.docstoccdn.com/thumb/orig/894995.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47019" y="4388209"/>
            <a:ext cx="2684342" cy="2013257"/>
          </a:xfrm>
          <a:prstGeom prst="rect">
            <a:avLst/>
          </a:prstGeom>
          <a:noFill/>
          <a:extLst>
            <a:ext uri="{909E8E84-426E-40DD-AFC4-6F175D3DCCD1}">
              <a14:hiddenFill xmlns:a14="http://schemas.microsoft.com/office/drawing/2010/main">
                <a:solidFill>
                  <a:srgbClr val="FFFFFF"/>
                </a:solidFill>
              </a14:hiddenFill>
            </a:ext>
          </a:extLst>
        </p:spPr>
      </p:pic>
      <p:sp>
        <p:nvSpPr>
          <p:cNvPr id="26" name="Block Arc 25"/>
          <p:cNvSpPr/>
          <p:nvPr/>
        </p:nvSpPr>
        <p:spPr>
          <a:xfrm>
            <a:off x="2565741" y="6268116"/>
            <a:ext cx="1308100" cy="190500"/>
          </a:xfrm>
          <a:prstGeom prst="blockArc">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Block Arc 28"/>
          <p:cNvSpPr/>
          <p:nvPr/>
        </p:nvSpPr>
        <p:spPr>
          <a:xfrm>
            <a:off x="7124219" y="6306216"/>
            <a:ext cx="1308100" cy="190500"/>
          </a:xfrm>
          <a:prstGeom prst="blockArc">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8" name="Straight Connector 27"/>
          <p:cNvCxnSpPr/>
          <p:nvPr/>
        </p:nvCxnSpPr>
        <p:spPr>
          <a:xfrm flipH="1">
            <a:off x="8110337" y="5829300"/>
            <a:ext cx="139700" cy="534066"/>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794000" y="5829300"/>
            <a:ext cx="108683" cy="476916"/>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3641075" y="5829300"/>
            <a:ext cx="99808" cy="476916"/>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ight Arrow 37"/>
          <p:cNvSpPr/>
          <p:nvPr/>
        </p:nvSpPr>
        <p:spPr>
          <a:xfrm>
            <a:off x="1384300" y="5330567"/>
            <a:ext cx="1016000" cy="1558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a:off x="6054589" y="5422900"/>
            <a:ext cx="1016000" cy="1558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p:nvPr/>
        </p:nvCxnSpPr>
        <p:spPr>
          <a:xfrm flipV="1">
            <a:off x="2749891" y="6316048"/>
            <a:ext cx="889000" cy="2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7303887" y="6372891"/>
            <a:ext cx="876300" cy="2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66700" y="3516013"/>
            <a:ext cx="11480800" cy="461665"/>
          </a:xfrm>
          <a:prstGeom prst="rect">
            <a:avLst/>
          </a:prstGeom>
          <a:noFill/>
        </p:spPr>
        <p:txBody>
          <a:bodyPr wrap="square" rtlCol="0">
            <a:spAutoFit/>
          </a:bodyPr>
          <a:lstStyle/>
          <a:p>
            <a:r>
              <a:rPr lang="en-US" sz="2400" dirty="0" smtClean="0">
                <a:latin typeface="Comic Sans MS" panose="030F0702030302020204" pitchFamily="66" charset="0"/>
              </a:rPr>
              <a:t>The finite-difference ‘stencil’ is chosen to mimic the local flow of information</a:t>
            </a:r>
            <a:endParaRPr lang="en-US" sz="2400" dirty="0">
              <a:latin typeface="Comic Sans MS" panose="030F0702030302020204" pitchFamily="66" charset="0"/>
            </a:endParaRPr>
          </a:p>
        </p:txBody>
      </p:sp>
    </p:spTree>
    <p:extLst>
      <p:ext uri="{BB962C8B-B14F-4D97-AF65-F5344CB8AC3E}">
        <p14:creationId xmlns:p14="http://schemas.microsoft.com/office/powerpoint/2010/main" val="10967798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4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2356" y="938025"/>
            <a:ext cx="10449327" cy="5420734"/>
          </a:xfrm>
          <a:prstGeom prst="rect">
            <a:avLst/>
          </a:prstGeom>
        </p:spPr>
      </p:pic>
      <p:sp>
        <p:nvSpPr>
          <p:cNvPr id="3" name="Rectangle 2"/>
          <p:cNvSpPr/>
          <p:nvPr/>
        </p:nvSpPr>
        <p:spPr>
          <a:xfrm>
            <a:off x="3058513" y="4146332"/>
            <a:ext cx="7588469" cy="262758"/>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334819" y="4372304"/>
            <a:ext cx="8902262" cy="262759"/>
          </a:xfrm>
          <a:prstGeom prst="rect">
            <a:avLst/>
          </a:prstGeom>
          <a:solidFill>
            <a:srgbClr val="FFFF00">
              <a:alpha val="21000"/>
            </a:srgb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953297" y="4908331"/>
            <a:ext cx="693685" cy="189186"/>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334819" y="5181601"/>
            <a:ext cx="9396243" cy="241738"/>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01133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17574" y="3298327"/>
            <a:ext cx="3609975" cy="1835908"/>
          </a:xfrm>
          <a:prstGeom prst="rect">
            <a:avLst/>
          </a:prstGeom>
        </p:spPr>
      </p:pic>
      <p:pic>
        <p:nvPicPr>
          <p:cNvPr id="6" name="Picture 5"/>
          <p:cNvPicPr>
            <a:picLocks noChangeAspect="1"/>
          </p:cNvPicPr>
          <p:nvPr/>
        </p:nvPicPr>
        <p:blipFill>
          <a:blip r:embed="rId3"/>
          <a:stretch>
            <a:fillRect/>
          </a:stretch>
        </p:blipFill>
        <p:spPr>
          <a:xfrm>
            <a:off x="2116397" y="3152717"/>
            <a:ext cx="2857500" cy="2857500"/>
          </a:xfrm>
          <a:prstGeom prst="rect">
            <a:avLst/>
          </a:prstGeom>
        </p:spPr>
      </p:pic>
      <p:sp>
        <p:nvSpPr>
          <p:cNvPr id="7" name="TextBox 6"/>
          <p:cNvSpPr txBox="1"/>
          <p:nvPr/>
        </p:nvSpPr>
        <p:spPr>
          <a:xfrm>
            <a:off x="939800" y="457200"/>
            <a:ext cx="10795000" cy="2369880"/>
          </a:xfrm>
          <a:prstGeom prst="rect">
            <a:avLst/>
          </a:prstGeom>
          <a:noFill/>
        </p:spPr>
        <p:txBody>
          <a:bodyPr wrap="square" rtlCol="0">
            <a:spAutoFit/>
          </a:bodyPr>
          <a:lstStyle/>
          <a:p>
            <a:r>
              <a:rPr lang="en-US" sz="4000" dirty="0" smtClean="0">
                <a:latin typeface="Comic Sans MS" panose="030F0702030302020204" pitchFamily="66" charset="0"/>
              </a:rPr>
              <a:t>The computational grids….</a:t>
            </a:r>
          </a:p>
          <a:p>
            <a:endParaRPr lang="en-US" sz="2400" dirty="0">
              <a:latin typeface="Comic Sans MS" panose="030F0702030302020204" pitchFamily="66" charset="0"/>
            </a:endParaRPr>
          </a:p>
          <a:p>
            <a:r>
              <a:rPr lang="en-US" sz="2000" dirty="0" smtClean="0">
                <a:latin typeface="Comic Sans MS" panose="030F0702030302020204" pitchFamily="66" charset="0"/>
              </a:rPr>
              <a:t>came to be ‘body-fitted’ to facilitate the accurate enforcement of boundary conditions, but remained logically rectangular to be compatible with an (</a:t>
            </a:r>
            <a:r>
              <a:rPr lang="en-US" sz="2000" dirty="0" err="1" smtClean="0">
                <a:latin typeface="Comic Sans MS" panose="030F0702030302020204" pitchFamily="66" charset="0"/>
              </a:rPr>
              <a:t>i,j</a:t>
            </a:r>
            <a:r>
              <a:rPr lang="en-US" sz="2000" dirty="0" smtClean="0">
                <a:latin typeface="Comic Sans MS" panose="030F0702030302020204" pitchFamily="66" charset="0"/>
              </a:rPr>
              <a:t>) array structure. The grids were required to be smooth but also to be clustered in regions of rapidly-varying flow</a:t>
            </a:r>
            <a:r>
              <a:rPr lang="en-US" sz="2400" dirty="0" smtClean="0">
                <a:latin typeface="Comic Sans MS" panose="030F0702030302020204" pitchFamily="66" charset="0"/>
              </a:rPr>
              <a:t>.</a:t>
            </a:r>
            <a:endParaRPr lang="en-US" sz="2400" dirty="0">
              <a:latin typeface="Comic Sans MS" panose="030F0702030302020204" pitchFamily="66" charset="0"/>
            </a:endParaRPr>
          </a:p>
        </p:txBody>
      </p:sp>
      <p:sp>
        <p:nvSpPr>
          <p:cNvPr id="5" name="TextBox 4"/>
          <p:cNvSpPr txBox="1"/>
          <p:nvPr/>
        </p:nvSpPr>
        <p:spPr>
          <a:xfrm>
            <a:off x="1172095" y="6118167"/>
            <a:ext cx="10099963" cy="461665"/>
          </a:xfrm>
          <a:prstGeom prst="rect">
            <a:avLst/>
          </a:prstGeom>
          <a:noFill/>
        </p:spPr>
        <p:txBody>
          <a:bodyPr wrap="square" rtlCol="0">
            <a:spAutoFit/>
          </a:bodyPr>
          <a:lstStyle/>
          <a:p>
            <a:r>
              <a:rPr lang="en-US" sz="2400" dirty="0" smtClean="0"/>
              <a:t>It seemed far from obvious how to evaluate derivatives on such grids.</a:t>
            </a:r>
            <a:endParaRPr lang="en-US" sz="2400" dirty="0"/>
          </a:p>
        </p:txBody>
      </p:sp>
    </p:spTree>
    <p:extLst>
      <p:ext uri="{BB962C8B-B14F-4D97-AF65-F5344CB8AC3E}">
        <p14:creationId xmlns:p14="http://schemas.microsoft.com/office/powerpoint/2010/main" val="35386675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600" y="304800"/>
            <a:ext cx="8229600" cy="1143000"/>
          </a:xfrm>
        </p:spPr>
        <p:txBody>
          <a:bodyPr/>
          <a:lstStyle/>
          <a:p>
            <a:r>
              <a:rPr lang="en-US" b="1" dirty="0" smtClean="0">
                <a:latin typeface="Comic Sans MS" panose="030F0702030302020204" pitchFamily="66" charset="0"/>
                <a:cs typeface="Aharoni" panose="02010803020104030203" pitchFamily="2" charset="-79"/>
              </a:rPr>
              <a:t>The potential equation</a:t>
            </a:r>
            <a:endParaRPr lang="en-US" b="1" dirty="0">
              <a:latin typeface="Comic Sans MS" panose="030F0702030302020204" pitchFamily="66" charset="0"/>
              <a:cs typeface="Aharoni" panose="02010803020104030203" pitchFamily="2" charset="-79"/>
            </a:endParaRPr>
          </a:p>
        </p:txBody>
      </p:sp>
      <p:sp>
        <p:nvSpPr>
          <p:cNvPr id="3" name="Content Placeholder 2"/>
          <p:cNvSpPr>
            <a:spLocks noGrp="1"/>
          </p:cNvSpPr>
          <p:nvPr>
            <p:ph idx="1"/>
          </p:nvPr>
        </p:nvSpPr>
        <p:spPr/>
        <p:txBody>
          <a:bodyPr>
            <a:normAutofit/>
          </a:bodyPr>
          <a:lstStyle/>
          <a:p>
            <a:pPr marL="0" indent="0">
              <a:buNone/>
            </a:pPr>
            <a:r>
              <a:rPr lang="en-US" sz="2400" dirty="0">
                <a:latin typeface="Comic Sans MS" panose="030F0702030302020204" pitchFamily="66" charset="0"/>
                <a:cs typeface="Aharoni" panose="02010803020104030203" pitchFamily="2" charset="-79"/>
              </a:rPr>
              <a:t>Is not capable of </a:t>
            </a:r>
            <a:r>
              <a:rPr lang="en-US" sz="2400" dirty="0" smtClean="0">
                <a:latin typeface="Comic Sans MS" panose="030F0702030302020204" pitchFamily="66" charset="0"/>
                <a:cs typeface="Aharoni" panose="02010803020104030203" pitchFamily="2" charset="-79"/>
              </a:rPr>
              <a:t>modeling </a:t>
            </a:r>
            <a:r>
              <a:rPr lang="en-US" sz="2400" dirty="0">
                <a:latin typeface="Comic Sans MS" panose="030F0702030302020204" pitchFamily="66" charset="0"/>
                <a:cs typeface="Aharoni" panose="02010803020104030203" pitchFamily="2" charset="-79"/>
              </a:rPr>
              <a:t>every aspect of a shockwave with equal fidelity (because it neglects entropy changes) so disputes arose over just which aspects were most important. </a:t>
            </a:r>
            <a:r>
              <a:rPr lang="de-DE" sz="2400" dirty="0">
                <a:latin typeface="Comic Sans MS" panose="030F0702030302020204" pitchFamily="66" charset="0"/>
                <a:cs typeface="Aharoni" panose="02010803020104030203" pitchFamily="2" charset="-79"/>
              </a:rPr>
              <a:t> </a:t>
            </a:r>
          </a:p>
          <a:p>
            <a:pPr marL="0" indent="0">
              <a:buNone/>
            </a:pPr>
            <a:endParaRPr lang="de-DE" sz="2400" dirty="0">
              <a:latin typeface="Comic Sans MS" panose="030F0702030302020204" pitchFamily="66" charset="0"/>
              <a:cs typeface="Aharoni" panose="02010803020104030203" pitchFamily="2" charset="-79"/>
            </a:endParaRPr>
          </a:p>
          <a:p>
            <a:pPr marL="0" indent="0">
              <a:buNone/>
            </a:pPr>
            <a:r>
              <a:rPr lang="de-DE" sz="2400" dirty="0">
                <a:latin typeface="Comic Sans MS" panose="030F0702030302020204" pitchFamily="66" charset="0"/>
                <a:cs typeface="Aharoni" panose="02010803020104030203" pitchFamily="2" charset="-79"/>
              </a:rPr>
              <a:t>The German mathematical society GAMM (Gesellschaft für Angewandte Mathematik und Mechanik)  had begun to organize b</a:t>
            </a:r>
            <a:r>
              <a:rPr lang="en-US" sz="2400" dirty="0" err="1">
                <a:latin typeface="Comic Sans MS" panose="030F0702030302020204" pitchFamily="66" charset="0"/>
                <a:cs typeface="Aharoni" panose="02010803020104030203" pitchFamily="2" charset="-79"/>
              </a:rPr>
              <a:t>iannual</a:t>
            </a:r>
            <a:r>
              <a:rPr lang="en-US" sz="2400" dirty="0">
                <a:latin typeface="Comic Sans MS" panose="030F0702030302020204" pitchFamily="66" charset="0"/>
                <a:cs typeface="Aharoni" panose="02010803020104030203" pitchFamily="2" charset="-79"/>
              </a:rPr>
              <a:t> CFD conferences, starting in 1975, and now undertook to hold a workshop in Stockholm in 1979, where leading researchers could meet to compare their solutions to a set of agreed test cases for transonic flow over two-dimensional airfoils.  The meeting became known as the Stockholm Olympics.</a:t>
            </a:r>
          </a:p>
        </p:txBody>
      </p:sp>
    </p:spTree>
    <p:extLst>
      <p:ext uri="{BB962C8B-B14F-4D97-AF65-F5344CB8AC3E}">
        <p14:creationId xmlns:p14="http://schemas.microsoft.com/office/powerpoint/2010/main" val="29629368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Comic Sans MS" panose="030F0702030302020204" pitchFamily="66" charset="0"/>
                <a:cs typeface="Aharoni" panose="02010803020104030203" pitchFamily="2" charset="-79"/>
              </a:rPr>
              <a:t>The outcome was devastating!</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80350"/>
            <a:ext cx="2667000" cy="412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648201" y="1680350"/>
            <a:ext cx="3242689" cy="421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0925" y="1524000"/>
            <a:ext cx="2609850" cy="44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81200" y="6119000"/>
            <a:ext cx="7572375" cy="400110"/>
          </a:xfrm>
          <a:prstGeom prst="rect">
            <a:avLst/>
          </a:prstGeom>
          <a:noFill/>
        </p:spPr>
        <p:txBody>
          <a:bodyPr wrap="square" rtlCol="0">
            <a:spAutoFit/>
          </a:bodyPr>
          <a:lstStyle/>
          <a:p>
            <a:r>
              <a:rPr lang="en-US" sz="2000" dirty="0">
                <a:latin typeface="Comic Sans MS" panose="030F0702030302020204" pitchFamily="66" charset="0"/>
                <a:cs typeface="Aharoni" panose="02010803020104030203" pitchFamily="2" charset="-79"/>
              </a:rPr>
              <a:t>Conservative potential     </a:t>
            </a:r>
            <a:r>
              <a:rPr lang="en-US" sz="2000" dirty="0" err="1">
                <a:latin typeface="Comic Sans MS" panose="030F0702030302020204" pitchFamily="66" charset="0"/>
                <a:cs typeface="Aharoni" panose="02010803020104030203" pitchFamily="2" charset="-79"/>
              </a:rPr>
              <a:t>Nonconservative</a:t>
            </a:r>
            <a:r>
              <a:rPr lang="en-US" sz="2000" dirty="0">
                <a:latin typeface="Comic Sans MS" panose="030F0702030302020204" pitchFamily="66" charset="0"/>
                <a:cs typeface="Aharoni" panose="02010803020104030203" pitchFamily="2" charset="-79"/>
              </a:rPr>
              <a:t> potential     Euler</a:t>
            </a:r>
          </a:p>
        </p:txBody>
      </p:sp>
    </p:spTree>
    <p:extLst>
      <p:ext uri="{BB962C8B-B14F-4D97-AF65-F5344CB8AC3E}">
        <p14:creationId xmlns:p14="http://schemas.microsoft.com/office/powerpoint/2010/main" val="7134561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Comic Sans MS" panose="030F0702030302020204" pitchFamily="66" charset="0"/>
                <a:cs typeface="Aharoni" panose="02010803020104030203" pitchFamily="2" charset="-79"/>
              </a:rPr>
              <a:t>Scatter was huge!</a:t>
            </a:r>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81201" y="1905001"/>
            <a:ext cx="3886200" cy="2849229"/>
          </a:xfrm>
          <a:prstGeom prst="rect">
            <a:avLst/>
          </a:prstGeom>
          <a:solidFill>
            <a:srgbClr val="CCFF33"/>
          </a:solidFill>
          <a:ln>
            <a:noFill/>
          </a:ln>
          <a:effec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1" y="1435201"/>
            <a:ext cx="3228975"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5-Point Star 3"/>
          <p:cNvSpPr/>
          <p:nvPr/>
        </p:nvSpPr>
        <p:spPr>
          <a:xfrm>
            <a:off x="4800600" y="3040163"/>
            <a:ext cx="381000" cy="376238"/>
          </a:xfrm>
          <a:prstGeom prst="star5">
            <a:avLst/>
          </a:prstGeom>
          <a:solidFill>
            <a:srgbClr val="CCFF33"/>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5-Point Star 4"/>
          <p:cNvSpPr/>
          <p:nvPr/>
        </p:nvSpPr>
        <p:spPr>
          <a:xfrm>
            <a:off x="8892053" y="3228282"/>
            <a:ext cx="381000" cy="381000"/>
          </a:xfrm>
          <a:prstGeom prst="star5">
            <a:avLst/>
          </a:prstGeom>
          <a:solidFill>
            <a:srgbClr val="CCFF33"/>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3543300" y="4718452"/>
            <a:ext cx="6315075" cy="523220"/>
          </a:xfrm>
          <a:prstGeom prst="rect">
            <a:avLst/>
          </a:prstGeom>
          <a:noFill/>
        </p:spPr>
        <p:txBody>
          <a:bodyPr wrap="square" rtlCol="0">
            <a:spAutoFit/>
          </a:bodyPr>
          <a:lstStyle/>
          <a:p>
            <a:r>
              <a:rPr lang="en-US" sz="2800" dirty="0">
                <a:solidFill>
                  <a:prstClr val="black"/>
                </a:solidFill>
                <a:latin typeface="Comic Sans MS" panose="030F0702030302020204" pitchFamily="66" charset="0"/>
                <a:cs typeface="Aharoni" panose="02010803020104030203" pitchFamily="2" charset="-79"/>
              </a:rPr>
              <a:t>Drag              </a:t>
            </a:r>
            <a:r>
              <a:rPr lang="en-US" sz="2800" dirty="0" smtClean="0">
                <a:solidFill>
                  <a:prstClr val="black"/>
                </a:solidFill>
                <a:latin typeface="Comic Sans MS" panose="030F0702030302020204" pitchFamily="66" charset="0"/>
                <a:cs typeface="Aharoni" panose="02010803020104030203" pitchFamily="2" charset="-79"/>
              </a:rPr>
              <a:t>                </a:t>
            </a:r>
            <a:r>
              <a:rPr lang="en-US" sz="2800" dirty="0">
                <a:solidFill>
                  <a:prstClr val="black"/>
                </a:solidFill>
                <a:latin typeface="Comic Sans MS" panose="030F0702030302020204" pitchFamily="66" charset="0"/>
                <a:cs typeface="Aharoni" panose="02010803020104030203" pitchFamily="2" charset="-79"/>
              </a:rPr>
              <a:t>Lift</a:t>
            </a:r>
          </a:p>
        </p:txBody>
      </p:sp>
      <p:sp>
        <p:nvSpPr>
          <p:cNvPr id="8" name="TextBox 7"/>
          <p:cNvSpPr txBox="1"/>
          <p:nvPr/>
        </p:nvSpPr>
        <p:spPr>
          <a:xfrm>
            <a:off x="2209800" y="5227664"/>
            <a:ext cx="8153400" cy="381000"/>
          </a:xfrm>
          <a:prstGeom prst="rect">
            <a:avLst/>
          </a:prstGeom>
          <a:noFill/>
        </p:spPr>
        <p:txBody>
          <a:bodyPr wrap="square" rtlCol="0">
            <a:spAutoFit/>
          </a:bodyPr>
          <a:lstStyle/>
          <a:p>
            <a:r>
              <a:rPr lang="en-US" dirty="0">
                <a:solidFill>
                  <a:prstClr val="black"/>
                </a:solidFill>
              </a:rPr>
              <a:t>                        </a:t>
            </a:r>
            <a:r>
              <a:rPr lang="en-US" dirty="0">
                <a:solidFill>
                  <a:prstClr val="black"/>
                </a:solidFill>
                <a:latin typeface="Aharoni" panose="02010803020104030203" pitchFamily="2" charset="-79"/>
                <a:cs typeface="Aharoni" panose="02010803020104030203" pitchFamily="2" charset="-79"/>
              </a:rPr>
              <a:t>(</a:t>
            </a:r>
            <a:r>
              <a:rPr lang="en-US" dirty="0">
                <a:solidFill>
                  <a:prstClr val="black"/>
                </a:solidFill>
                <a:latin typeface="Comic Sans MS" panose="030F0702030302020204" pitchFamily="66" charset="0"/>
                <a:cs typeface="Aharoni" panose="02010803020104030203" pitchFamily="2" charset="-79"/>
              </a:rPr>
              <a:t>The results that I contributed to have gold stars</a:t>
            </a:r>
            <a:r>
              <a:rPr lang="en-US" dirty="0">
                <a:solidFill>
                  <a:prstClr val="black"/>
                </a:solidFill>
                <a:latin typeface="Aharoni" panose="02010803020104030203" pitchFamily="2" charset="-79"/>
                <a:cs typeface="Aharoni" panose="02010803020104030203" pitchFamily="2" charset="-79"/>
              </a:rPr>
              <a:t>)  </a:t>
            </a:r>
          </a:p>
        </p:txBody>
      </p:sp>
      <p:sp>
        <p:nvSpPr>
          <p:cNvPr id="3" name="TextBox 2"/>
          <p:cNvSpPr txBox="1"/>
          <p:nvPr/>
        </p:nvSpPr>
        <p:spPr>
          <a:xfrm>
            <a:off x="2230694" y="5791200"/>
            <a:ext cx="8305800" cy="707886"/>
          </a:xfrm>
          <a:prstGeom prst="rect">
            <a:avLst/>
          </a:prstGeom>
          <a:noFill/>
        </p:spPr>
        <p:txBody>
          <a:bodyPr wrap="square" rtlCol="0">
            <a:spAutoFit/>
          </a:bodyPr>
          <a:lstStyle/>
          <a:p>
            <a:r>
              <a:rPr lang="en-US" sz="2000" dirty="0">
                <a:solidFill>
                  <a:prstClr val="black"/>
                </a:solidFill>
                <a:latin typeface="Comic Sans MS" panose="030F0702030302020204" pitchFamily="66" charset="0"/>
                <a:cs typeface="Aharoni" panose="02010803020104030203" pitchFamily="2" charset="-79"/>
              </a:rPr>
              <a:t>As a result of the Stockholm Olympics, the use of potential theory for transonic drag prediction was almost completely abandoned.</a:t>
            </a:r>
          </a:p>
        </p:txBody>
      </p:sp>
    </p:spTree>
    <p:extLst>
      <p:ext uri="{BB962C8B-B14F-4D97-AF65-F5344CB8AC3E}">
        <p14:creationId xmlns:p14="http://schemas.microsoft.com/office/powerpoint/2010/main" val="8033270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99288"/>
            <a:ext cx="10515600" cy="6252757"/>
          </a:xfrm>
        </p:spPr>
        <p:txBody>
          <a:bodyPr>
            <a:normAutofit fontScale="90000"/>
          </a:bodyPr>
          <a:lstStyle/>
          <a:p>
            <a:r>
              <a:rPr lang="en-US" sz="4000" b="1" dirty="0">
                <a:latin typeface="Comic Sans MS" panose="030F0702030302020204" pitchFamily="66" charset="0"/>
              </a:rPr>
              <a:t/>
            </a:r>
            <a:br>
              <a:rPr lang="en-US" sz="4000" b="1" dirty="0">
                <a:latin typeface="Comic Sans MS" panose="030F0702030302020204" pitchFamily="66" charset="0"/>
              </a:rPr>
            </a:br>
            <a:r>
              <a:rPr lang="en-US" sz="4000" b="1" dirty="0" smtClean="0">
                <a:latin typeface="Comic Sans MS" panose="030F0702030302020204" pitchFamily="66" charset="0"/>
              </a:rPr>
              <a:t/>
            </a:r>
            <a:br>
              <a:rPr lang="en-US" sz="4000" b="1" dirty="0" smtClean="0">
                <a:latin typeface="Comic Sans MS" panose="030F0702030302020204" pitchFamily="66" charset="0"/>
              </a:rPr>
            </a:br>
            <a:r>
              <a:rPr lang="en-US" sz="4000" b="1" dirty="0">
                <a:latin typeface="Comic Sans MS" panose="030F0702030302020204" pitchFamily="66" charset="0"/>
              </a:rPr>
              <a:t/>
            </a:r>
            <a:br>
              <a:rPr lang="en-US" sz="4000" b="1" dirty="0">
                <a:latin typeface="Comic Sans MS" panose="030F0702030302020204" pitchFamily="66" charset="0"/>
              </a:rPr>
            </a:br>
            <a:r>
              <a:rPr lang="en-US" sz="4000" b="1" dirty="0" smtClean="0">
                <a:latin typeface="Comic Sans MS" panose="030F0702030302020204" pitchFamily="66" charset="0"/>
              </a:rPr>
              <a:t/>
            </a:r>
            <a:br>
              <a:rPr lang="en-US" sz="4000" b="1" dirty="0" smtClean="0">
                <a:latin typeface="Comic Sans MS" panose="030F0702030302020204" pitchFamily="66" charset="0"/>
              </a:rPr>
            </a:br>
            <a:r>
              <a:rPr lang="en-US" sz="4000" b="1" dirty="0">
                <a:latin typeface="Comic Sans MS" panose="030F0702030302020204" pitchFamily="66" charset="0"/>
              </a:rPr>
              <a:t/>
            </a:r>
            <a:br>
              <a:rPr lang="en-US" sz="4000" b="1" dirty="0">
                <a:latin typeface="Comic Sans MS" panose="030F0702030302020204" pitchFamily="66" charset="0"/>
              </a:rPr>
            </a:br>
            <a:r>
              <a:rPr lang="en-US" sz="4000" b="1" dirty="0" smtClean="0">
                <a:latin typeface="Comic Sans MS" panose="030F0702030302020204" pitchFamily="66" charset="0"/>
              </a:rPr>
              <a:t/>
            </a:r>
            <a:br>
              <a:rPr lang="en-US" sz="4000" b="1" dirty="0" smtClean="0">
                <a:latin typeface="Comic Sans MS" panose="030F0702030302020204" pitchFamily="66" charset="0"/>
              </a:rPr>
            </a:br>
            <a:r>
              <a:rPr lang="en-US" sz="4000" b="1" dirty="0" smtClean="0">
                <a:latin typeface="Comic Sans MS" panose="030F0702030302020204" pitchFamily="66" charset="0"/>
              </a:rPr>
              <a:t>The potential flow model…..</a:t>
            </a:r>
            <a:br>
              <a:rPr lang="en-US" sz="4000" b="1" dirty="0" smtClean="0">
                <a:latin typeface="Comic Sans MS" panose="030F0702030302020204" pitchFamily="66" charset="0"/>
              </a:rPr>
            </a:br>
            <a:r>
              <a:rPr lang="en-US" sz="4000" b="1" dirty="0">
                <a:latin typeface="Comic Sans MS" panose="030F0702030302020204" pitchFamily="66" charset="0"/>
              </a:rPr>
              <a:t/>
            </a:r>
            <a:br>
              <a:rPr lang="en-US" sz="4000" b="1" dirty="0">
                <a:latin typeface="Comic Sans MS" panose="030F0702030302020204" pitchFamily="66" charset="0"/>
              </a:rPr>
            </a:br>
            <a:r>
              <a:rPr lang="en-US" sz="2400" dirty="0" smtClean="0">
                <a:latin typeface="Comic Sans MS" panose="030F0702030302020204" pitchFamily="66" charset="0"/>
              </a:rPr>
              <a:t>is justified theoretically by the fact that the neglected irreversibility of the shockwave is of the order of the cube of the shock strength (and so the cube of the drag resistance, which is the thing that we are trying to keep small)</a:t>
            </a:r>
            <a:br>
              <a:rPr lang="en-US" sz="2400" dirty="0" smtClean="0">
                <a:latin typeface="Comic Sans MS" panose="030F0702030302020204" pitchFamily="66" charset="0"/>
              </a:rPr>
            </a:br>
            <a:r>
              <a:rPr lang="en-US" sz="2400" dirty="0" smtClean="0">
                <a:latin typeface="Comic Sans MS" panose="030F0702030302020204" pitchFamily="66" charset="0"/>
              </a:rPr>
              <a:t/>
            </a:r>
            <a:br>
              <a:rPr lang="en-US" sz="2400" dirty="0" smtClean="0">
                <a:latin typeface="Comic Sans MS" panose="030F0702030302020204" pitchFamily="66" charset="0"/>
              </a:rPr>
            </a:br>
            <a:r>
              <a:rPr lang="en-US" sz="2400" dirty="0" smtClean="0">
                <a:latin typeface="Comic Sans MS" panose="030F0702030302020204" pitchFamily="66" charset="0"/>
              </a:rPr>
              <a:t>However, there is no geometrical feature to keep the shock at any particular location on the surface. The location, and therefore the strength, is decided by a very subtle balance of forces.</a:t>
            </a:r>
            <a:br>
              <a:rPr lang="en-US" sz="2400" dirty="0" smtClean="0">
                <a:latin typeface="Comic Sans MS" panose="030F0702030302020204" pitchFamily="66" charset="0"/>
              </a:rPr>
            </a:br>
            <a:r>
              <a:rPr lang="en-US" sz="2400" dirty="0">
                <a:latin typeface="Comic Sans MS" panose="030F0702030302020204" pitchFamily="66" charset="0"/>
              </a:rPr>
              <a:t/>
            </a:r>
            <a:br>
              <a:rPr lang="en-US" sz="2400" dirty="0">
                <a:latin typeface="Comic Sans MS" panose="030F0702030302020204" pitchFamily="66" charset="0"/>
              </a:rPr>
            </a:br>
            <a:r>
              <a:rPr lang="en-US" sz="2400" dirty="0" smtClean="0">
                <a:latin typeface="Comic Sans MS" panose="030F0702030302020204" pitchFamily="66" charset="0"/>
              </a:rPr>
              <a:t>The Stockholm Olympics sounded the death</a:t>
            </a:r>
            <a:br>
              <a:rPr lang="en-US" sz="2400" dirty="0" smtClean="0">
                <a:latin typeface="Comic Sans MS" panose="030F0702030302020204" pitchFamily="66" charset="0"/>
              </a:rPr>
            </a:br>
            <a:r>
              <a:rPr lang="en-US" sz="2400" dirty="0" smtClean="0">
                <a:latin typeface="Comic Sans MS" panose="030F0702030302020204" pitchFamily="66" charset="0"/>
              </a:rPr>
              <a:t>knell for potential flow as a model for </a:t>
            </a:r>
            <a:r>
              <a:rPr lang="en-US" sz="2400" dirty="0">
                <a:latin typeface="Comic Sans MS" panose="030F0702030302020204" pitchFamily="66" charset="0"/>
              </a:rPr>
              <a:t/>
            </a:r>
            <a:br>
              <a:rPr lang="en-US" sz="2400" dirty="0">
                <a:latin typeface="Comic Sans MS" panose="030F0702030302020204" pitchFamily="66" charset="0"/>
              </a:rPr>
            </a:br>
            <a:r>
              <a:rPr lang="en-US" sz="2400" dirty="0" smtClean="0">
                <a:latin typeface="Comic Sans MS" panose="030F0702030302020204" pitchFamily="66" charset="0"/>
              </a:rPr>
              <a:t>transonic aerodynamics</a:t>
            </a:r>
            <a:br>
              <a:rPr lang="en-US" sz="2400" dirty="0" smtClean="0">
                <a:latin typeface="Comic Sans MS" panose="030F0702030302020204" pitchFamily="66" charset="0"/>
              </a:rPr>
            </a:br>
            <a:r>
              <a:rPr lang="en-US" sz="2400" dirty="0">
                <a:latin typeface="Comic Sans MS" panose="030F0702030302020204" pitchFamily="66" charset="0"/>
              </a:rPr>
              <a:t/>
            </a:r>
            <a:br>
              <a:rPr lang="en-US" sz="2400" dirty="0">
                <a:latin typeface="Comic Sans MS" panose="030F0702030302020204" pitchFamily="66" charset="0"/>
              </a:rPr>
            </a:br>
            <a:r>
              <a:rPr lang="en-US" sz="4000" b="1" dirty="0" smtClean="0">
                <a:latin typeface="Comic Sans MS" panose="030F0702030302020204" pitchFamily="66" charset="0"/>
              </a:rPr>
              <a:t/>
            </a:r>
            <a:br>
              <a:rPr lang="en-US" sz="4000" b="1" dirty="0" smtClean="0">
                <a:latin typeface="Comic Sans MS" panose="030F0702030302020204" pitchFamily="66" charset="0"/>
              </a:rPr>
            </a:br>
            <a:r>
              <a:rPr lang="en-US" sz="4000" b="1" dirty="0">
                <a:latin typeface="Comic Sans MS" panose="030F0702030302020204" pitchFamily="66" charset="0"/>
              </a:rPr>
              <a:t/>
            </a:r>
            <a:br>
              <a:rPr lang="en-US" sz="4000" b="1" dirty="0">
                <a:latin typeface="Comic Sans MS" panose="030F0702030302020204" pitchFamily="66" charset="0"/>
              </a:rPr>
            </a:br>
            <a:r>
              <a:rPr lang="en-US" sz="4000" b="1" dirty="0" smtClean="0">
                <a:latin typeface="Comic Sans MS" panose="030F0702030302020204" pitchFamily="66" charset="0"/>
              </a:rPr>
              <a:t/>
            </a:r>
            <a:br>
              <a:rPr lang="en-US" sz="4000" b="1" dirty="0" smtClean="0">
                <a:latin typeface="Comic Sans MS" panose="030F0702030302020204" pitchFamily="66" charset="0"/>
              </a:rPr>
            </a:br>
            <a:r>
              <a:rPr lang="en-US" sz="4000" b="1" dirty="0" smtClean="0">
                <a:latin typeface="Comic Sans MS" panose="030F0702030302020204" pitchFamily="66" charset="0"/>
              </a:rPr>
              <a:t> </a:t>
            </a:r>
            <a:br>
              <a:rPr lang="en-US" sz="4000" b="1" dirty="0" smtClean="0">
                <a:latin typeface="Comic Sans MS" panose="030F0702030302020204" pitchFamily="66" charset="0"/>
              </a:rPr>
            </a:br>
            <a:r>
              <a:rPr lang="en-US" sz="4000" b="1" dirty="0">
                <a:latin typeface="Comic Sans MS" panose="030F0702030302020204" pitchFamily="66" charset="0"/>
              </a:rPr>
              <a:t/>
            </a:r>
            <a:br>
              <a:rPr lang="en-US" sz="4000" b="1" dirty="0">
                <a:latin typeface="Comic Sans MS" panose="030F0702030302020204" pitchFamily="66" charset="0"/>
              </a:rPr>
            </a:br>
            <a:r>
              <a:rPr lang="en-US" sz="4000" b="1" dirty="0" smtClean="0">
                <a:latin typeface="Comic Sans MS" panose="030F0702030302020204" pitchFamily="66" charset="0"/>
              </a:rPr>
              <a:t/>
            </a:r>
            <a:br>
              <a:rPr lang="en-US" sz="4000" b="1" dirty="0" smtClean="0">
                <a:latin typeface="Comic Sans MS" panose="030F0702030302020204" pitchFamily="66" charset="0"/>
              </a:rPr>
            </a:br>
            <a:r>
              <a:rPr lang="en-US" sz="4000" b="1" dirty="0">
                <a:latin typeface="Comic Sans MS" panose="030F0702030302020204" pitchFamily="66" charset="0"/>
              </a:rPr>
              <a:t/>
            </a:r>
            <a:br>
              <a:rPr lang="en-US" sz="4000" b="1" dirty="0">
                <a:latin typeface="Comic Sans MS" panose="030F0702030302020204" pitchFamily="66" charset="0"/>
              </a:rPr>
            </a:br>
            <a:endParaRPr lang="en-US" sz="4000" b="1" dirty="0">
              <a:latin typeface="Comic Sans MS" panose="030F0702030302020204" pitchFamily="66" charset="0"/>
            </a:endParaRPr>
          </a:p>
        </p:txBody>
      </p:sp>
      <p:pic>
        <p:nvPicPr>
          <p:cNvPr id="4" name="Content Placeholder 3"/>
          <p:cNvPicPr>
            <a:picLocks noGrp="1" noChangeAspect="1"/>
          </p:cNvPicPr>
          <p:nvPr>
            <p:ph idx="1"/>
          </p:nvPr>
        </p:nvPicPr>
        <p:blipFill>
          <a:blip r:embed="rId3"/>
          <a:stretch>
            <a:fillRect/>
          </a:stretch>
        </p:blipFill>
        <p:spPr>
          <a:xfrm>
            <a:off x="6831971" y="3479800"/>
            <a:ext cx="4640442" cy="2972245"/>
          </a:xfrm>
          <a:prstGeom prst="rect">
            <a:avLst/>
          </a:prstGeom>
        </p:spPr>
      </p:pic>
    </p:spTree>
    <p:extLst>
      <p:ext uri="{BB962C8B-B14F-4D97-AF65-F5344CB8AC3E}">
        <p14:creationId xmlns:p14="http://schemas.microsoft.com/office/powerpoint/2010/main" val="25082370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0824"/>
            <a:ext cx="10515600" cy="1325563"/>
          </a:xfrm>
        </p:spPr>
        <p:txBody>
          <a:bodyPr>
            <a:normAutofit/>
          </a:bodyPr>
          <a:lstStyle/>
          <a:p>
            <a:r>
              <a:rPr lang="en-US" sz="4000" dirty="0">
                <a:latin typeface="Comic Sans MS" panose="030F0702030302020204" pitchFamily="66" charset="0"/>
                <a:cs typeface="Aharoni" panose="02010803020104030203" pitchFamily="2" charset="-79"/>
              </a:rPr>
              <a:t>Things have got a lot </a:t>
            </a:r>
            <a:r>
              <a:rPr lang="en-US" sz="4000" dirty="0" smtClean="0">
                <a:latin typeface="Comic Sans MS" panose="030F0702030302020204" pitchFamily="66" charset="0"/>
                <a:cs typeface="Aharoni" panose="02010803020104030203" pitchFamily="2" charset="-79"/>
              </a:rPr>
              <a:t>better, by the way</a:t>
            </a:r>
            <a:endParaRPr lang="en-US" sz="4000" dirty="0">
              <a:latin typeface="Comic Sans MS" panose="030F0702030302020204" pitchFamily="66" charset="0"/>
              <a:cs typeface="Aharoni" panose="02010803020104030203" pitchFamily="2" charset="-79"/>
            </a:endParaRPr>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0342" y="1333500"/>
            <a:ext cx="586740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03300" y="5918200"/>
            <a:ext cx="107315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7860155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1811"/>
          </a:xfrm>
        </p:spPr>
        <p:txBody>
          <a:bodyPr>
            <a:normAutofit/>
          </a:bodyPr>
          <a:lstStyle/>
          <a:p>
            <a:r>
              <a:rPr lang="en-US" sz="4000" b="1" dirty="0">
                <a:latin typeface="Comic Sans MS" panose="030F0702030302020204" pitchFamily="66" charset="0"/>
                <a:cs typeface="Aharoni" panose="02010803020104030203" pitchFamily="2" charset="-79"/>
              </a:rPr>
              <a:t>The finite-volume approach</a:t>
            </a:r>
          </a:p>
        </p:txBody>
      </p: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98500" y="1808436"/>
            <a:ext cx="3550798" cy="3164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4508500" y="1236936"/>
            <a:ext cx="7467600" cy="4524315"/>
          </a:xfrm>
          <a:prstGeom prst="rect">
            <a:avLst/>
          </a:prstGeom>
          <a:noFill/>
        </p:spPr>
        <p:txBody>
          <a:bodyPr wrap="square" rtlCol="0">
            <a:spAutoFit/>
          </a:bodyPr>
          <a:lstStyle/>
          <a:p>
            <a:r>
              <a:rPr lang="en-US" sz="2400" dirty="0">
                <a:latin typeface="Comic Sans MS" panose="030F0702030302020204" pitchFamily="66" charset="0"/>
                <a:cs typeface="Aharoni" panose="02010803020104030203" pitchFamily="2" charset="-79"/>
              </a:rPr>
              <a:t>Finite differences are hard to implement on a curved grid, and generally do not enforce conservation.</a:t>
            </a:r>
          </a:p>
          <a:p>
            <a:endParaRPr lang="en-US" sz="2400" dirty="0">
              <a:latin typeface="Comic Sans MS" panose="030F0702030302020204" pitchFamily="66" charset="0"/>
              <a:cs typeface="Aharoni" panose="02010803020104030203" pitchFamily="2" charset="-79"/>
            </a:endParaRPr>
          </a:p>
          <a:p>
            <a:r>
              <a:rPr lang="en-US" sz="2400" dirty="0">
                <a:latin typeface="Comic Sans MS" panose="030F0702030302020204" pitchFamily="66" charset="0"/>
                <a:cs typeface="Aharoni" panose="02010803020104030203" pitchFamily="2" charset="-79"/>
              </a:rPr>
              <a:t>A better approach is to divide the space into boxes, each containing a certain amount of mass, momentum and energy. A “flux” through each face transfers some of each from one cell to a neighbor, so that nothing is lost.</a:t>
            </a:r>
          </a:p>
          <a:p>
            <a:endParaRPr lang="en-US" sz="2400" dirty="0">
              <a:latin typeface="Comic Sans MS" panose="030F0702030302020204" pitchFamily="66" charset="0"/>
              <a:cs typeface="Aharoni" panose="02010803020104030203" pitchFamily="2" charset="-79"/>
            </a:endParaRPr>
          </a:p>
          <a:p>
            <a:r>
              <a:rPr lang="en-US" sz="2400" dirty="0">
                <a:latin typeface="Comic Sans MS" panose="030F0702030302020204" pitchFamily="66" charset="0"/>
                <a:cs typeface="Aharoni" panose="02010803020104030203" pitchFamily="2" charset="-79"/>
              </a:rPr>
              <a:t>This works even when the flow contains shockwaves and the derivatives do not exist.</a:t>
            </a:r>
          </a:p>
        </p:txBody>
      </p:sp>
    </p:spTree>
    <p:extLst>
      <p:ext uri="{BB962C8B-B14F-4D97-AF65-F5344CB8AC3E}">
        <p14:creationId xmlns:p14="http://schemas.microsoft.com/office/powerpoint/2010/main" val="20843615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Comic Sans MS" panose="030F0702030302020204" pitchFamily="66" charset="0"/>
                <a:cs typeface="Aharoni" panose="02010803020104030203" pitchFamily="2" charset="-79"/>
              </a:rPr>
              <a:t>A step sideways-the </a:t>
            </a:r>
            <a:r>
              <a:rPr lang="en-US" sz="4000" b="1" dirty="0" err="1">
                <a:latin typeface="Comic Sans MS" panose="030F0702030302020204" pitchFamily="66" charset="0"/>
                <a:cs typeface="Aharoni" panose="02010803020104030203" pitchFamily="2" charset="-79"/>
              </a:rPr>
              <a:t>shocktube</a:t>
            </a:r>
            <a:r>
              <a:rPr lang="en-US" sz="4000" b="1" dirty="0">
                <a:latin typeface="Comic Sans MS" panose="030F0702030302020204" pitchFamily="66" charset="0"/>
                <a:cs typeface="Aharoni" panose="02010803020104030203" pitchFamily="2" charset="-79"/>
              </a:rPr>
              <a:t> fiasco</a:t>
            </a:r>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530350"/>
            <a:ext cx="3276600" cy="1965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3810000"/>
            <a:ext cx="2981325"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178300" y="1905000"/>
            <a:ext cx="7835900" cy="3323987"/>
          </a:xfrm>
          <a:prstGeom prst="rect">
            <a:avLst/>
          </a:prstGeom>
          <a:noFill/>
        </p:spPr>
        <p:txBody>
          <a:bodyPr wrap="square" rtlCol="0">
            <a:spAutoFit/>
          </a:bodyPr>
          <a:lstStyle/>
          <a:p>
            <a:r>
              <a:rPr lang="en-US" sz="2400" dirty="0">
                <a:latin typeface="Comic Sans MS" panose="030F0702030302020204" pitchFamily="66" charset="0"/>
              </a:rPr>
              <a:t>The shock tube is a common way to generate a brief high-speed flow to conduct experiments. It is also a common way to test the ability of a CFD code to </a:t>
            </a:r>
            <a:r>
              <a:rPr lang="en-US" sz="2400" dirty="0" smtClean="0">
                <a:latin typeface="Comic Sans MS" panose="030F0702030302020204" pitchFamily="66" charset="0"/>
              </a:rPr>
              <a:t>capture shockwaves.</a:t>
            </a:r>
          </a:p>
          <a:p>
            <a:endParaRPr lang="en-US" sz="2400" b="1" dirty="0">
              <a:latin typeface="Comic Sans MS" panose="030F0702030302020204" pitchFamily="66" charset="0"/>
            </a:endParaRPr>
          </a:p>
          <a:p>
            <a:r>
              <a:rPr lang="en-US" sz="2400" dirty="0" smtClean="0">
                <a:latin typeface="Comic Sans MS" panose="030F0702030302020204" pitchFamily="66" charset="0"/>
              </a:rPr>
              <a:t>Because this is a one-dimensional problem, it should be easy, but in 1979, almost no method was capable of giving a reasonable solution.</a:t>
            </a:r>
            <a:endParaRPr lang="en-US" dirty="0">
              <a:latin typeface="Comic Sans MS" panose="030F0702030302020204" pitchFamily="66" charset="0"/>
            </a:endParaRPr>
          </a:p>
          <a:p>
            <a:endParaRPr lang="en-US" dirty="0"/>
          </a:p>
        </p:txBody>
      </p:sp>
    </p:spTree>
    <p:extLst>
      <p:ext uri="{BB962C8B-B14F-4D97-AF65-F5344CB8AC3E}">
        <p14:creationId xmlns:p14="http://schemas.microsoft.com/office/powerpoint/2010/main" val="7885758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latin typeface="Comic Sans MS" panose="030F0702030302020204" pitchFamily="66" charset="0"/>
              </a:rPr>
              <a:t>Basic parameters</a:t>
            </a:r>
            <a:endParaRPr lang="en-US" sz="2800" b="1"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773074"/>
                <a:ext cx="10515600" cy="4351338"/>
              </a:xfrm>
            </p:spPr>
            <p:txBody>
              <a:bodyPr>
                <a:normAutofit lnSpcReduction="10000"/>
              </a:bodyPr>
              <a:lstStyle/>
              <a:p>
                <a:pPr marL="0" indent="0">
                  <a:buNone/>
                </a:pPr>
                <a:r>
                  <a:rPr lang="en-US" sz="2400" b="1" dirty="0" smtClean="0">
                    <a:latin typeface="Comic Sans MS" panose="030F0702030302020204" pitchFamily="66" charset="0"/>
                  </a:rPr>
                  <a:t>Reynolds number</a:t>
                </a:r>
                <a14:m>
                  <m:oMath xmlns:m="http://schemas.openxmlformats.org/officeDocument/2006/math">
                    <m:r>
                      <a:rPr lang="en-US" sz="2400" b="1" i="0" smtClean="0">
                        <a:latin typeface="Cambria Math" panose="02040503050406030204" pitchFamily="18" charset="0"/>
                      </a:rPr>
                      <m:t> </m:t>
                    </m:r>
                  </m:oMath>
                </a14:m>
                <a:endParaRPr lang="en-US" sz="2400" b="1" i="0" dirty="0" smtClean="0">
                  <a:latin typeface="Cambria Math" panose="02040503050406030204" pitchFamily="18" charset="0"/>
                </a:endParaRPr>
              </a:p>
              <a:p>
                <a:pPr marL="0" indent="0">
                  <a:buNone/>
                </a:pPr>
                <a:r>
                  <a:rPr lang="en-US" sz="2400" i="1" dirty="0">
                    <a:latin typeface="Cambria Math" panose="02040503050406030204" pitchFamily="18" charset="0"/>
                  </a:rPr>
                  <a:t> </a:t>
                </a:r>
                <a:r>
                  <a:rPr lang="en-US" sz="2400" i="1" dirty="0" smtClean="0">
                    <a:latin typeface="Cambria Math" panose="02040503050406030204" pitchFamily="18" charset="0"/>
                  </a:rPr>
                  <a:t>                          </a:t>
                </a:r>
                <a14:m>
                  <m:oMath xmlns:m="http://schemas.openxmlformats.org/officeDocument/2006/math">
                    <m:r>
                      <a:rPr lang="en-US" sz="2400" b="0" i="1" smtClean="0">
                        <a:latin typeface="Cambria Math" panose="02040503050406030204" pitchFamily="18" charset="0"/>
                      </a:rPr>
                      <m:t>𝑅𝑒</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m:rPr>
                            <m:sty m:val="p"/>
                          </m:rPr>
                          <a:rPr lang="el-GR" sz="2400" b="0" i="1" smtClean="0">
                            <a:latin typeface="Cambria Math" panose="02040503050406030204" pitchFamily="18" charset="0"/>
                          </a:rPr>
                          <m:t>ρ</m:t>
                        </m:r>
                        <m:r>
                          <a:rPr lang="en-US" sz="2400" b="0" i="1" smtClean="0">
                            <a:latin typeface="Cambria Math" panose="02040503050406030204" pitchFamily="18" charset="0"/>
                          </a:rPr>
                          <m:t>𝑉𝐿</m:t>
                        </m:r>
                      </m:num>
                      <m:den>
                        <m:r>
                          <m:rPr>
                            <m:sty m:val="p"/>
                          </m:rPr>
                          <a:rPr lang="el-GR" sz="2400" b="0" i="1" smtClean="0">
                            <a:latin typeface="Cambria Math" panose="02040503050406030204" pitchFamily="18" charset="0"/>
                          </a:rPr>
                          <m:t>μ</m:t>
                        </m:r>
                      </m:den>
                    </m:f>
                  </m:oMath>
                </a14:m>
                <a:r>
                  <a:rPr lang="en-US" sz="2400" dirty="0" smtClean="0">
                    <a:latin typeface="Comic Sans MS" panose="030F0702030302020204" pitchFamily="66" charset="0"/>
                  </a:rPr>
                  <a:t> = </a:t>
                </a:r>
                <a14:m>
                  <m:oMath xmlns:m="http://schemas.openxmlformats.org/officeDocument/2006/math">
                    <m:f>
                      <m:fPr>
                        <m:ctrlPr>
                          <a:rPr lang="en-US" sz="2400" i="1" dirty="0" smtClean="0">
                            <a:latin typeface="Cambria Math" panose="02040503050406030204" pitchFamily="18" charset="0"/>
                          </a:rPr>
                        </m:ctrlPr>
                      </m:fPr>
                      <m:num>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𝑡𝑦𝑝𝑖𝑐𝑎𝑙</m:t>
                            </m:r>
                            <m:r>
                              <a:rPr lang="en-US" sz="2400" b="0" i="1" dirty="0" smtClean="0">
                                <a:latin typeface="Cambria Math" panose="02040503050406030204" pitchFamily="18" charset="0"/>
                              </a:rPr>
                              <m:t> </m:t>
                            </m:r>
                            <m:r>
                              <a:rPr lang="en-US" sz="2400" b="0" i="1" dirty="0" smtClean="0">
                                <a:latin typeface="Cambria Math" panose="02040503050406030204" pitchFamily="18" charset="0"/>
                              </a:rPr>
                              <m:t>𝑑𝑒𝑛𝑠𝑖𝑡𝑦</m:t>
                            </m:r>
                          </m:e>
                        </m:d>
                        <m:r>
                          <a:rPr lang="en-US" sz="2400" b="0" i="1" dirty="0"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ea typeface="Cambria Math" panose="02040503050406030204" pitchFamily="18" charset="0"/>
                          </a:rPr>
                          <m:t>𝑡𝑦𝑝𝑖𝑐𝑎𝑙</m:t>
                        </m:r>
                        <m:r>
                          <a:rPr lang="en-US" sz="2400" b="0" i="1" dirty="0" smtClean="0">
                            <a:latin typeface="Cambria Math" panose="02040503050406030204" pitchFamily="18" charset="0"/>
                            <a:ea typeface="Cambria Math" panose="02040503050406030204" pitchFamily="18" charset="0"/>
                          </a:rPr>
                          <m:t> </m:t>
                        </m:r>
                        <m:r>
                          <a:rPr lang="en-US" sz="2400" b="0" i="1" dirty="0" smtClean="0">
                            <a:latin typeface="Cambria Math" panose="02040503050406030204" pitchFamily="18" charset="0"/>
                            <a:ea typeface="Cambria Math" panose="02040503050406030204" pitchFamily="18" charset="0"/>
                          </a:rPr>
                          <m:t>𝑠𝑝𝑒𝑒𝑑</m:t>
                        </m:r>
                        <m:r>
                          <a:rPr lang="en-US" sz="2400" b="0" i="1" dirty="0"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ea typeface="Cambria Math" panose="02040503050406030204" pitchFamily="18" charset="0"/>
                          </a:rPr>
                          <m:t>𝑡𝑦𝑝𝑖𝑐𝑎𝑙</m:t>
                        </m:r>
                        <m:r>
                          <a:rPr lang="en-US" sz="2400" b="0" i="1" dirty="0" smtClean="0">
                            <a:latin typeface="Cambria Math" panose="02040503050406030204" pitchFamily="18" charset="0"/>
                            <a:ea typeface="Cambria Math" panose="02040503050406030204" pitchFamily="18" charset="0"/>
                          </a:rPr>
                          <m:t> </m:t>
                        </m:r>
                        <m:r>
                          <a:rPr lang="en-US" sz="2400" b="0" i="1" dirty="0" smtClean="0">
                            <a:latin typeface="Cambria Math" panose="02040503050406030204" pitchFamily="18" charset="0"/>
                            <a:ea typeface="Cambria Math" panose="02040503050406030204" pitchFamily="18" charset="0"/>
                          </a:rPr>
                          <m:t>𝑣𝑒𝑙𝑜𝑐𝑖𝑡𝑦</m:t>
                        </m:r>
                        <m:r>
                          <a:rPr lang="en-US" sz="2400" b="0" i="1" dirty="0" smtClean="0">
                            <a:latin typeface="Cambria Math" panose="02040503050406030204" pitchFamily="18" charset="0"/>
                            <a:ea typeface="Cambria Math" panose="02040503050406030204" pitchFamily="18" charset="0"/>
                          </a:rPr>
                          <m:t>)</m:t>
                        </m:r>
                      </m:num>
                      <m:den>
                        <m:r>
                          <a:rPr lang="en-US" sz="2400" b="0" i="1" dirty="0" smtClean="0">
                            <a:latin typeface="Cambria Math" panose="02040503050406030204" pitchFamily="18" charset="0"/>
                          </a:rPr>
                          <m:t>𝑡𝑦𝑝𝑖𝑐𝑎𝑙</m:t>
                        </m:r>
                        <m:r>
                          <a:rPr lang="en-US" sz="2400" b="0" i="1" dirty="0" smtClean="0">
                            <a:latin typeface="Cambria Math" panose="02040503050406030204" pitchFamily="18" charset="0"/>
                          </a:rPr>
                          <m:t> </m:t>
                        </m:r>
                        <m:r>
                          <a:rPr lang="en-US" sz="2400" b="0" i="1" dirty="0" smtClean="0">
                            <a:latin typeface="Cambria Math" panose="02040503050406030204" pitchFamily="18" charset="0"/>
                          </a:rPr>
                          <m:t>𝑣𝑖𝑠𝑐𝑜𝑠𝑖𝑡𝑦</m:t>
                        </m:r>
                      </m:den>
                    </m:f>
                  </m:oMath>
                </a14:m>
                <a:endParaRPr lang="en-US" sz="2400" dirty="0" smtClean="0">
                  <a:latin typeface="Comic Sans MS" panose="030F0702030302020204" pitchFamily="66" charset="0"/>
                </a:endParaRPr>
              </a:p>
              <a:p>
                <a:pPr marL="0" indent="0">
                  <a:buNone/>
                </a:pPr>
                <a:r>
                  <a:rPr lang="en-US" sz="2400" dirty="0">
                    <a:latin typeface="Comic Sans MS" panose="030F0702030302020204" pitchFamily="66" charset="0"/>
                  </a:rPr>
                  <a:t>i</a:t>
                </a:r>
                <a:r>
                  <a:rPr lang="en-US" sz="2400" dirty="0" smtClean="0">
                    <a:latin typeface="Comic Sans MS" panose="030F0702030302020204" pitchFamily="66" charset="0"/>
                  </a:rPr>
                  <a:t>ndicates the ratio of a typical inertial term to a typical viscous term.</a:t>
                </a:r>
              </a:p>
              <a:p>
                <a:pPr marL="0" indent="0">
                  <a:buNone/>
                </a:pPr>
                <a:r>
                  <a:rPr lang="en-US" sz="2400" dirty="0" smtClean="0">
                    <a:latin typeface="Comic Sans MS" panose="030F0702030302020204" pitchFamily="66" charset="0"/>
                  </a:rPr>
                  <a:t>Ranges in value from O(1), (fruit fly) to O(10</a:t>
                </a:r>
                <a:r>
                  <a:rPr lang="en-US" sz="2400" baseline="30000" dirty="0" smtClean="0">
                    <a:latin typeface="Comic Sans MS" panose="030F0702030302020204" pitchFamily="66" charset="0"/>
                  </a:rPr>
                  <a:t>9</a:t>
                </a:r>
                <a:r>
                  <a:rPr lang="en-US" sz="2400" dirty="0" smtClean="0">
                    <a:latin typeface="Comic Sans MS" panose="030F0702030302020204" pitchFamily="66" charset="0"/>
                  </a:rPr>
                  <a:t>) (transoceanic airliner)</a:t>
                </a:r>
              </a:p>
              <a:p>
                <a:pPr marL="0" indent="0">
                  <a:buNone/>
                </a:pPr>
                <a:endParaRPr lang="en-US" sz="2400" dirty="0">
                  <a:latin typeface="Comic Sans MS" panose="030F0702030302020204" pitchFamily="66" charset="0"/>
                </a:endParaRPr>
              </a:p>
              <a:p>
                <a:pPr marL="0" indent="0">
                  <a:buNone/>
                </a:pPr>
                <a:r>
                  <a:rPr lang="en-US" sz="2400" dirty="0" smtClean="0">
                    <a:latin typeface="Comic Sans MS" panose="030F0702030302020204" pitchFamily="66" charset="0"/>
                  </a:rPr>
                  <a:t>Mach number </a:t>
                </a:r>
                <a:endParaRPr lang="en-US" sz="2400" i="1" dirty="0" smtClean="0">
                  <a:latin typeface="Cambria Math" panose="02040503050406030204" pitchFamily="18" charset="0"/>
                </a:endParaRPr>
              </a:p>
              <a:p>
                <a:pPr marL="0" indent="0">
                  <a:buNone/>
                </a:pPr>
                <a14:m>
                  <m:oMath xmlns:m="http://schemas.openxmlformats.org/officeDocument/2006/math">
                    <m:r>
                      <a:rPr lang="en-US" sz="2400" b="0" i="1" smtClean="0">
                        <a:latin typeface="Cambria Math" panose="02040503050406030204" pitchFamily="18" charset="0"/>
                      </a:rPr>
                      <m:t>                                               </m:t>
                    </m:r>
                    <m:r>
                      <a:rPr lang="en-US" sz="2400" b="0" i="1" smtClean="0">
                        <a:latin typeface="Cambria Math" panose="02040503050406030204" pitchFamily="18" charset="0"/>
                      </a:rPr>
                      <m:t>𝑀</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𝑉</m:t>
                        </m:r>
                      </m:num>
                      <m:den>
                        <m:r>
                          <a:rPr lang="en-US" sz="2400" b="0" i="1" smtClean="0">
                            <a:latin typeface="Cambria Math" panose="02040503050406030204" pitchFamily="18" charset="0"/>
                          </a:rPr>
                          <m:t>𝑎</m:t>
                        </m:r>
                      </m:den>
                    </m:f>
                  </m:oMath>
                </a14:m>
                <a:r>
                  <a:rPr lang="en-US" sz="2400" dirty="0" smtClean="0">
                    <a:latin typeface="Comic Sans MS" panose="030F0702030302020204" pitchFamily="66" charset="0"/>
                  </a:rPr>
                  <a:t> =</a:t>
                </a:r>
                <a14:m>
                  <m:oMath xmlns:m="http://schemas.openxmlformats.org/officeDocument/2006/math">
                    <m:f>
                      <m:fPr>
                        <m:ctrlPr>
                          <a:rPr lang="en-US" sz="2400" i="1" dirty="0" smtClean="0">
                            <a:latin typeface="Cambria Math" panose="02040503050406030204" pitchFamily="18" charset="0"/>
                          </a:rPr>
                        </m:ctrlPr>
                      </m:fPr>
                      <m:num>
                        <m:r>
                          <a:rPr lang="en-US" sz="2400" b="0" i="1" dirty="0" smtClean="0">
                            <a:latin typeface="Cambria Math" panose="02040503050406030204" pitchFamily="18" charset="0"/>
                          </a:rPr>
                          <m:t> </m:t>
                        </m:r>
                        <m:r>
                          <a:rPr lang="en-US" sz="2400" b="0" i="1" dirty="0" smtClean="0">
                            <a:latin typeface="Cambria Math" panose="02040503050406030204" pitchFamily="18" charset="0"/>
                          </a:rPr>
                          <m:t>𝑡𝑦𝑝𝑖𝑐𝑎𝑙</m:t>
                        </m:r>
                        <m:r>
                          <a:rPr lang="en-US" sz="2400" b="0" i="1" dirty="0" smtClean="0">
                            <a:latin typeface="Cambria Math" panose="02040503050406030204" pitchFamily="18" charset="0"/>
                          </a:rPr>
                          <m:t> </m:t>
                        </m:r>
                        <m:r>
                          <a:rPr lang="en-US" sz="2400" b="0" i="1" dirty="0" smtClean="0">
                            <a:latin typeface="Cambria Math" panose="02040503050406030204" pitchFamily="18" charset="0"/>
                          </a:rPr>
                          <m:t>𝑣𝑒𝑙𝑜𝑐𝑖𝑡𝑦</m:t>
                        </m:r>
                      </m:num>
                      <m:den>
                        <m:r>
                          <a:rPr lang="en-US" sz="2400" b="0" i="1" dirty="0" smtClean="0">
                            <a:latin typeface="Cambria Math" panose="02040503050406030204" pitchFamily="18" charset="0"/>
                          </a:rPr>
                          <m:t> </m:t>
                        </m:r>
                        <m:r>
                          <a:rPr lang="en-US" sz="2400" b="0" i="1" dirty="0" smtClean="0">
                            <a:latin typeface="Cambria Math" panose="02040503050406030204" pitchFamily="18" charset="0"/>
                          </a:rPr>
                          <m:t>𝑡𝑦𝑝𝑖𝑐𝑎𝑙</m:t>
                        </m:r>
                        <m:r>
                          <a:rPr lang="en-US" sz="2400" b="0" i="1" dirty="0" smtClean="0">
                            <a:latin typeface="Cambria Math" panose="02040503050406030204" pitchFamily="18" charset="0"/>
                          </a:rPr>
                          <m:t> </m:t>
                        </m:r>
                        <m:r>
                          <a:rPr lang="en-US" sz="2400" b="0" i="1" dirty="0" smtClean="0">
                            <a:latin typeface="Cambria Math" panose="02040503050406030204" pitchFamily="18" charset="0"/>
                          </a:rPr>
                          <m:t>𝑠𝑜𝑢𝑛𝑑</m:t>
                        </m:r>
                        <m:r>
                          <a:rPr lang="en-US" sz="2400" b="0" i="1" dirty="0" smtClean="0">
                            <a:latin typeface="Cambria Math" panose="02040503050406030204" pitchFamily="18" charset="0"/>
                          </a:rPr>
                          <m:t> </m:t>
                        </m:r>
                      </m:den>
                    </m:f>
                  </m:oMath>
                </a14:m>
                <a:endParaRPr lang="en-US" sz="2400" dirty="0" smtClean="0">
                  <a:latin typeface="Comic Sans MS" panose="030F0702030302020204" pitchFamily="66" charset="0"/>
                </a:endParaRPr>
              </a:p>
              <a:p>
                <a:pPr marL="0" indent="0">
                  <a:buNone/>
                </a:pPr>
                <a:r>
                  <a:rPr lang="en-US" sz="2400" dirty="0">
                    <a:latin typeface="Comic Sans MS" panose="030F0702030302020204" pitchFamily="66" charset="0"/>
                  </a:rPr>
                  <a:t>i</a:t>
                </a:r>
                <a:r>
                  <a:rPr lang="en-US" sz="2400" dirty="0" smtClean="0">
                    <a:latin typeface="Comic Sans MS" panose="030F0702030302020204" pitchFamily="66" charset="0"/>
                  </a:rPr>
                  <a:t>ndicates the relative importance of compressibility. It is usually </a:t>
                </a:r>
                <a14:m>
                  <m:oMath xmlns:m="http://schemas.openxmlformats.org/officeDocument/2006/math">
                    <m:sSup>
                      <m:sSupPr>
                        <m:ctrlPr>
                          <a:rPr lang="en-US" sz="2400" b="0" i="1" dirty="0" smtClean="0">
                            <a:latin typeface="Cambria Math" panose="02040503050406030204" pitchFamily="18" charset="0"/>
                          </a:rPr>
                        </m:ctrlPr>
                      </m:sSupPr>
                      <m:e>
                        <m:r>
                          <a:rPr lang="en-US" sz="2400" i="1" dirty="0" smtClean="0">
                            <a:latin typeface="Cambria Math" panose="02040503050406030204" pitchFamily="18" charset="0"/>
                          </a:rPr>
                          <m:t>𝑀</m:t>
                        </m:r>
                      </m:e>
                      <m:sup>
                        <m:r>
                          <a:rPr lang="en-US" sz="2400" b="0" i="1" dirty="0" smtClean="0">
                            <a:latin typeface="Cambria Math" panose="02040503050406030204" pitchFamily="18" charset="0"/>
                          </a:rPr>
                          <m:t>2</m:t>
                        </m:r>
                      </m:sup>
                    </m:sSup>
                  </m:oMath>
                </a14:m>
                <a:r>
                  <a:rPr lang="en-US" sz="2400" dirty="0" smtClean="0">
                    <a:latin typeface="Comic Sans MS" panose="030F0702030302020204" pitchFamily="66" charset="0"/>
                  </a:rPr>
                  <a:t> that is significant, and ranges from negligible (incompressible flow) to O(10</a:t>
                </a:r>
                <a:r>
                  <a:rPr lang="en-US" sz="2400" baseline="30000" dirty="0" smtClean="0">
                    <a:latin typeface="Comic Sans MS" panose="030F0702030302020204" pitchFamily="66" charset="0"/>
                  </a:rPr>
                  <a:t>-2</a:t>
                </a:r>
                <a:r>
                  <a:rPr lang="en-US" sz="2400" dirty="0" smtClean="0">
                    <a:latin typeface="Comic Sans MS" panose="030F0702030302020204" pitchFamily="66" charset="0"/>
                  </a:rPr>
                  <a:t>) (flight at 150 mph) to O(10</a:t>
                </a:r>
                <a:r>
                  <a:rPr lang="en-US" sz="2400" baseline="30000" dirty="0" smtClean="0">
                    <a:latin typeface="Comic Sans MS" panose="030F0702030302020204" pitchFamily="66" charset="0"/>
                  </a:rPr>
                  <a:t>3</a:t>
                </a:r>
                <a:r>
                  <a:rPr lang="en-US" sz="2400" dirty="0" smtClean="0">
                    <a:latin typeface="Comic Sans MS" panose="030F0702030302020204" pitchFamily="66" charset="0"/>
                  </a:rPr>
                  <a:t>) (atmospheric reentry)</a:t>
                </a:r>
              </a:p>
              <a:p>
                <a:pPr marL="0" indent="0">
                  <a:buNone/>
                </a:pPr>
                <a:endParaRPr lang="en-US" sz="2400" dirty="0" smtClean="0">
                  <a:latin typeface="Comic Sans MS" panose="030F0702030302020204" pitchFamily="66" charset="0"/>
                </a:endParaRPr>
              </a:p>
              <a:p>
                <a:pPr marL="0" indent="0">
                  <a:buNone/>
                </a:pPr>
                <a:endParaRPr lang="en-US" sz="2400" dirty="0">
                  <a:latin typeface="Comic Sans MS" panose="030F0702030302020204" pitchFamily="66"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773074"/>
                <a:ext cx="10515600" cy="4351338"/>
              </a:xfrm>
              <a:blipFill rotWithShape="0">
                <a:blip r:embed="rId3"/>
                <a:stretch>
                  <a:fillRect l="-928" t="-2661" b="-980"/>
                </a:stretch>
              </a:blipFill>
            </p:spPr>
            <p:txBody>
              <a:bodyPr/>
              <a:lstStyle/>
              <a:p>
                <a:r>
                  <a:rPr lang="en-US">
                    <a:noFill/>
                  </a:rPr>
                  <a:t> </a:t>
                </a:r>
              </a:p>
            </p:txBody>
          </p:sp>
        </mc:Fallback>
      </mc:AlternateContent>
    </p:spTree>
    <p:extLst>
      <p:ext uri="{BB962C8B-B14F-4D97-AF65-F5344CB8AC3E}">
        <p14:creationId xmlns:p14="http://schemas.microsoft.com/office/powerpoint/2010/main" val="42934771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892750"/>
            <a:ext cx="2861187" cy="2176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7769" y="2090277"/>
            <a:ext cx="2209801" cy="1974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7008" y="4267200"/>
            <a:ext cx="2192593" cy="2275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267200"/>
            <a:ext cx="2286001" cy="2141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6762" y="4339456"/>
            <a:ext cx="2059688" cy="1996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1181" y="142569"/>
            <a:ext cx="521970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008" y="2090278"/>
            <a:ext cx="2192593" cy="197921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51923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617407"/>
            <a:ext cx="2745436" cy="2343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2836" y="1769934"/>
            <a:ext cx="24765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1866095"/>
            <a:ext cx="2163364" cy="1979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4703" y="4191000"/>
            <a:ext cx="2490831" cy="2153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4126" y="4183626"/>
            <a:ext cx="2559674" cy="2160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430118" y="440485"/>
            <a:ext cx="6172200" cy="707886"/>
          </a:xfrm>
          <a:prstGeom prst="rect">
            <a:avLst/>
          </a:prstGeom>
          <a:noFill/>
        </p:spPr>
        <p:txBody>
          <a:bodyPr wrap="square" rtlCol="0">
            <a:spAutoFit/>
          </a:bodyPr>
          <a:lstStyle/>
          <a:p>
            <a:r>
              <a:rPr lang="en-US" sz="4000" dirty="0">
                <a:latin typeface="Comic Sans MS" panose="030F0702030302020204" pitchFamily="66" charset="0"/>
                <a:cs typeface="Aharoni" panose="02010803020104030203" pitchFamily="2" charset="-79"/>
              </a:rPr>
              <a:t>…and a few more</a:t>
            </a:r>
          </a:p>
        </p:txBody>
      </p:sp>
      <p:sp>
        <p:nvSpPr>
          <p:cNvPr id="3" name="TextBox 2"/>
          <p:cNvSpPr txBox="1"/>
          <p:nvPr/>
        </p:nvSpPr>
        <p:spPr>
          <a:xfrm>
            <a:off x="7852392" y="4082026"/>
            <a:ext cx="3361708" cy="1569660"/>
          </a:xfrm>
          <a:prstGeom prst="rect">
            <a:avLst/>
          </a:prstGeom>
          <a:noFill/>
        </p:spPr>
        <p:txBody>
          <a:bodyPr wrap="square" rtlCol="0">
            <a:spAutoFit/>
          </a:bodyPr>
          <a:lstStyle/>
          <a:p>
            <a:r>
              <a:rPr lang="en-US" sz="2400" dirty="0">
                <a:latin typeface="Comic Sans MS" panose="030F0702030302020204" pitchFamily="66" charset="0"/>
                <a:cs typeface="Aharoni" panose="02010803020104030203" pitchFamily="2" charset="-79"/>
              </a:rPr>
              <a:t>Sod’s shock tube has become the “entry level” test for new CFD algorithms</a:t>
            </a:r>
          </a:p>
        </p:txBody>
      </p:sp>
    </p:spTree>
    <p:extLst>
      <p:ext uri="{BB962C8B-B14F-4D97-AF65-F5344CB8AC3E}">
        <p14:creationId xmlns:p14="http://schemas.microsoft.com/office/powerpoint/2010/main" val="9824397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3100" y="321525"/>
            <a:ext cx="10934700" cy="646331"/>
          </a:xfrm>
          <a:prstGeom prst="rect">
            <a:avLst/>
          </a:prstGeom>
          <a:noFill/>
        </p:spPr>
        <p:txBody>
          <a:bodyPr wrap="square" rtlCol="0">
            <a:spAutoFit/>
          </a:bodyPr>
          <a:lstStyle/>
          <a:p>
            <a:r>
              <a:rPr lang="en-US" sz="3600" b="1" dirty="0" smtClean="0">
                <a:latin typeface="Comic Sans MS" panose="030F0702030302020204" pitchFamily="66" charset="0"/>
              </a:rPr>
              <a:t>The Godunov method…</a:t>
            </a:r>
            <a:endParaRPr lang="en-US" sz="3600" b="1" dirty="0">
              <a:latin typeface="Comic Sans MS" panose="030F0702030302020204" pitchFamily="66" charset="0"/>
            </a:endParaRPr>
          </a:p>
        </p:txBody>
      </p:sp>
      <p:sp>
        <p:nvSpPr>
          <p:cNvPr id="3" name="TextBox 2"/>
          <p:cNvSpPr txBox="1"/>
          <p:nvPr/>
        </p:nvSpPr>
        <p:spPr>
          <a:xfrm>
            <a:off x="244776" y="1001101"/>
            <a:ext cx="10905824" cy="1938992"/>
          </a:xfrm>
          <a:prstGeom prst="rect">
            <a:avLst/>
          </a:prstGeom>
          <a:noFill/>
          <a:ln w="28575">
            <a:solidFill>
              <a:schemeClr val="tx1"/>
            </a:solidFill>
          </a:ln>
        </p:spPr>
        <p:txBody>
          <a:bodyPr wrap="square" rtlCol="0">
            <a:spAutoFit/>
          </a:bodyPr>
          <a:lstStyle/>
          <a:p>
            <a:r>
              <a:rPr lang="en-US" sz="2400" dirty="0" smtClean="0">
                <a:latin typeface="Comic Sans MS" panose="030F0702030302020204" pitchFamily="66" charset="0"/>
              </a:rPr>
              <a:t>Uses the shock-tube problem as inspiration rather than test. </a:t>
            </a:r>
          </a:p>
          <a:p>
            <a:endParaRPr lang="en-US" sz="2400" dirty="0">
              <a:latin typeface="Comic Sans MS" panose="030F0702030302020204" pitchFamily="66" charset="0"/>
            </a:endParaRPr>
          </a:p>
          <a:p>
            <a:r>
              <a:rPr lang="en-US" sz="2400" dirty="0" smtClean="0">
                <a:latin typeface="Comic Sans MS" panose="030F0702030302020204" pitchFamily="66" charset="0"/>
              </a:rPr>
              <a:t>Replace the actual data within each cell by the average </a:t>
            </a:r>
            <a:r>
              <a:rPr lang="en-US" sz="2400" dirty="0" err="1" smtClean="0">
                <a:latin typeface="Comic Sans MS" panose="030F0702030302020204" pitchFamily="66" charset="0"/>
              </a:rPr>
              <a:t>density,momentum</a:t>
            </a:r>
            <a:r>
              <a:rPr lang="en-US" sz="2400" dirty="0" smtClean="0">
                <a:latin typeface="Comic Sans MS" panose="030F0702030302020204" pitchFamily="66" charset="0"/>
              </a:rPr>
              <a:t>, energy that it contains. The data is now piecewise constant in cells. At every interface, the two constant states define a “Riemann problem.”</a:t>
            </a:r>
            <a:endParaRPr lang="en-US" sz="2400" dirty="0">
              <a:latin typeface="Comic Sans MS" panose="030F0702030302020204" pitchFamily="66" charset="0"/>
            </a:endParaRPr>
          </a:p>
        </p:txBody>
      </p:sp>
      <p:pic>
        <p:nvPicPr>
          <p:cNvPr id="4" name="Picture 3"/>
          <p:cNvPicPr>
            <a:picLocks noChangeAspect="1"/>
          </p:cNvPicPr>
          <p:nvPr/>
        </p:nvPicPr>
        <p:blipFill>
          <a:blip r:embed="rId3"/>
          <a:stretch>
            <a:fillRect/>
          </a:stretch>
        </p:blipFill>
        <p:spPr>
          <a:xfrm>
            <a:off x="673100" y="3484350"/>
            <a:ext cx="5127926" cy="3198522"/>
          </a:xfrm>
          <a:prstGeom prst="rect">
            <a:avLst/>
          </a:prstGeom>
        </p:spPr>
      </p:pic>
      <p:sp>
        <p:nvSpPr>
          <p:cNvPr id="5" name="TextBox 4"/>
          <p:cNvSpPr txBox="1"/>
          <p:nvPr/>
        </p:nvSpPr>
        <p:spPr>
          <a:xfrm>
            <a:off x="6330950" y="2895630"/>
            <a:ext cx="5276850" cy="3416320"/>
          </a:xfrm>
          <a:prstGeom prst="rect">
            <a:avLst/>
          </a:prstGeom>
          <a:noFill/>
        </p:spPr>
        <p:txBody>
          <a:bodyPr wrap="square" rtlCol="0">
            <a:spAutoFit/>
          </a:bodyPr>
          <a:lstStyle/>
          <a:p>
            <a:r>
              <a:rPr lang="en-US" sz="2400" dirty="0" smtClean="0">
                <a:latin typeface="Comic Sans MS" panose="030F0702030302020204" pitchFamily="66" charset="0"/>
              </a:rPr>
              <a:t>The real data is (a) whose evolution we wish to approximate.</a:t>
            </a:r>
          </a:p>
          <a:p>
            <a:endParaRPr lang="en-US" sz="2400" dirty="0">
              <a:latin typeface="Comic Sans MS" panose="030F0702030302020204" pitchFamily="66" charset="0"/>
            </a:endParaRPr>
          </a:p>
          <a:p>
            <a:r>
              <a:rPr lang="en-US" sz="2400" dirty="0" smtClean="0">
                <a:latin typeface="Comic Sans MS" panose="030F0702030302020204" pitchFamily="66" charset="0"/>
              </a:rPr>
              <a:t>The approximate data is (b) whose exact evolution we can calculate for a small time </a:t>
            </a:r>
            <a:r>
              <a:rPr lang="el-GR" sz="2400" dirty="0" smtClean="0">
                <a:latin typeface="Comic Sans MS" panose="030F0702030302020204" pitchFamily="66" charset="0"/>
              </a:rPr>
              <a:t>Δ</a:t>
            </a:r>
            <a:r>
              <a:rPr lang="en-US" sz="2400" dirty="0" smtClean="0">
                <a:latin typeface="Comic Sans MS" panose="030F0702030302020204" pitchFamily="66" charset="0"/>
              </a:rPr>
              <a:t>t.</a:t>
            </a:r>
          </a:p>
          <a:p>
            <a:endParaRPr lang="en-US" sz="2400" dirty="0">
              <a:latin typeface="Comic Sans MS" panose="030F0702030302020204" pitchFamily="66" charset="0"/>
            </a:endParaRPr>
          </a:p>
          <a:p>
            <a:r>
              <a:rPr lang="en-US" sz="2400" dirty="0" smtClean="0">
                <a:latin typeface="Comic Sans MS" panose="030F0702030302020204" pitchFamily="66" charset="0"/>
              </a:rPr>
              <a:t>Now approximate the new solution.</a:t>
            </a:r>
          </a:p>
          <a:p>
            <a:r>
              <a:rPr lang="en-US" sz="2400" dirty="0" smtClean="0">
                <a:latin typeface="Comic Sans MS" panose="030F0702030302020204" pitchFamily="66" charset="0"/>
              </a:rPr>
              <a:t>The error in this will be O(h)</a:t>
            </a:r>
            <a:endParaRPr lang="en-US" sz="2400" dirty="0">
              <a:latin typeface="Comic Sans MS" panose="030F0702030302020204" pitchFamily="66" charset="0"/>
            </a:endParaRPr>
          </a:p>
        </p:txBody>
      </p:sp>
      <p:sp>
        <p:nvSpPr>
          <p:cNvPr id="6" name="TextBox 5"/>
          <p:cNvSpPr txBox="1"/>
          <p:nvPr/>
        </p:nvSpPr>
        <p:spPr>
          <a:xfrm>
            <a:off x="1638300" y="4127500"/>
            <a:ext cx="436338" cy="369332"/>
          </a:xfrm>
          <a:prstGeom prst="rect">
            <a:avLst/>
          </a:prstGeom>
          <a:noFill/>
        </p:spPr>
        <p:txBody>
          <a:bodyPr wrap="none" rtlCol="0">
            <a:spAutoFit/>
          </a:bodyPr>
          <a:lstStyle/>
          <a:p>
            <a:r>
              <a:rPr lang="en-US" dirty="0" smtClean="0"/>
              <a:t>(a)</a:t>
            </a:r>
            <a:endParaRPr lang="en-US" dirty="0"/>
          </a:p>
        </p:txBody>
      </p:sp>
      <p:sp>
        <p:nvSpPr>
          <p:cNvPr id="7" name="TextBox 6"/>
          <p:cNvSpPr txBox="1"/>
          <p:nvPr/>
        </p:nvSpPr>
        <p:spPr>
          <a:xfrm>
            <a:off x="1638300" y="5588000"/>
            <a:ext cx="571500" cy="369332"/>
          </a:xfrm>
          <a:prstGeom prst="rect">
            <a:avLst/>
          </a:prstGeom>
          <a:noFill/>
        </p:spPr>
        <p:txBody>
          <a:bodyPr wrap="square" rtlCol="0">
            <a:spAutoFit/>
          </a:bodyPr>
          <a:lstStyle/>
          <a:p>
            <a:r>
              <a:rPr lang="en-US" dirty="0" smtClean="0"/>
              <a:t>(b)</a:t>
            </a:r>
            <a:endParaRPr lang="en-US" dirty="0"/>
          </a:p>
        </p:txBody>
      </p:sp>
      <p:cxnSp>
        <p:nvCxnSpPr>
          <p:cNvPr id="9" name="Straight Arrow Connector 8"/>
          <p:cNvCxnSpPr/>
          <p:nvPr/>
        </p:nvCxnSpPr>
        <p:spPr>
          <a:xfrm>
            <a:off x="3525520" y="6035040"/>
            <a:ext cx="640080" cy="0"/>
          </a:xfrm>
          <a:prstGeom prst="straightConnector1">
            <a:avLst/>
          </a:prstGeom>
          <a:ln w="381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86474" y="5724541"/>
            <a:ext cx="527251" cy="369332"/>
          </a:xfrm>
          <a:prstGeom prst="rect">
            <a:avLst/>
          </a:prstGeom>
          <a:noFill/>
        </p:spPr>
        <p:txBody>
          <a:bodyPr wrap="square" rtlCol="0">
            <a:spAutoFit/>
          </a:bodyPr>
          <a:lstStyle/>
          <a:p>
            <a:r>
              <a:rPr lang="en-US" dirty="0" smtClean="0"/>
              <a:t>h</a:t>
            </a:r>
            <a:endParaRPr lang="en-US" dirty="0"/>
          </a:p>
        </p:txBody>
      </p:sp>
    </p:spTree>
    <p:extLst>
      <p:ext uri="{BB962C8B-B14F-4D97-AF65-F5344CB8AC3E}">
        <p14:creationId xmlns:p14="http://schemas.microsoft.com/office/powerpoint/2010/main" val="34064204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6369" y="3172356"/>
            <a:ext cx="4514591" cy="3142023"/>
          </a:xfrm>
          <a:prstGeom prst="rect">
            <a:avLst/>
          </a:prstGeom>
        </p:spPr>
      </p:pic>
      <p:sp>
        <p:nvSpPr>
          <p:cNvPr id="3" name="TextBox 2"/>
          <p:cNvSpPr txBox="1"/>
          <p:nvPr/>
        </p:nvSpPr>
        <p:spPr>
          <a:xfrm>
            <a:off x="385011" y="635268"/>
            <a:ext cx="10501162" cy="2246769"/>
          </a:xfrm>
          <a:prstGeom prst="rect">
            <a:avLst/>
          </a:prstGeom>
          <a:noFill/>
        </p:spPr>
        <p:txBody>
          <a:bodyPr wrap="square" rtlCol="0">
            <a:spAutoFit/>
          </a:bodyPr>
          <a:lstStyle/>
          <a:p>
            <a:r>
              <a:rPr lang="en-US" sz="4400" dirty="0" smtClean="0">
                <a:latin typeface="Comic Sans MS" panose="030F0702030302020204" pitchFamily="66" charset="0"/>
              </a:rPr>
              <a:t>The 2nd-order Godunov method </a:t>
            </a:r>
            <a:r>
              <a:rPr lang="en-US" sz="2400" dirty="0" smtClean="0">
                <a:latin typeface="Comic Sans MS" panose="030F0702030302020204" pitchFamily="66" charset="0"/>
              </a:rPr>
              <a:t>reconstructs</a:t>
            </a:r>
          </a:p>
          <a:p>
            <a:r>
              <a:rPr lang="en-US" sz="2400" dirty="0">
                <a:latin typeface="Comic Sans MS" panose="030F0702030302020204" pitchFamily="66" charset="0"/>
              </a:rPr>
              <a:t>t</a:t>
            </a:r>
            <a:r>
              <a:rPr lang="en-US" sz="2400" dirty="0" smtClean="0">
                <a:latin typeface="Comic Sans MS" panose="030F0702030302020204" pitchFamily="66" charset="0"/>
              </a:rPr>
              <a:t>he data in each cell by adding a locally constant gradient. The resulting function is not C</a:t>
            </a:r>
            <a:r>
              <a:rPr lang="en-US" sz="2400" b="1" baseline="30000" dirty="0" smtClean="0">
                <a:latin typeface="Comic Sans MS" panose="030F0702030302020204" pitchFamily="66" charset="0"/>
              </a:rPr>
              <a:t>0 </a:t>
            </a:r>
            <a:r>
              <a:rPr lang="en-US" sz="2400" dirty="0" smtClean="0">
                <a:latin typeface="Comic Sans MS" panose="030F0702030302020204" pitchFamily="66" charset="0"/>
              </a:rPr>
              <a:t>This is very important because the solution may actually be discontinuous. The update procedure is a little more complicated and the error in the method is now 0(h</a:t>
            </a:r>
            <a:r>
              <a:rPr lang="en-US" sz="2400" baseline="30000" dirty="0" smtClean="0">
                <a:latin typeface="Comic Sans MS" panose="030F0702030302020204" pitchFamily="66" charset="0"/>
              </a:rPr>
              <a:t>2</a:t>
            </a:r>
            <a:r>
              <a:rPr lang="en-US" sz="2400" dirty="0" smtClean="0">
                <a:latin typeface="Comic Sans MS" panose="030F0702030302020204" pitchFamily="66" charset="0"/>
              </a:rPr>
              <a:t>).</a:t>
            </a:r>
            <a:endParaRPr lang="en-US" sz="2400" dirty="0">
              <a:latin typeface="Comic Sans MS" panose="030F0702030302020204" pitchFamily="66" charset="0"/>
            </a:endParaRPr>
          </a:p>
        </p:txBody>
      </p:sp>
      <p:pic>
        <p:nvPicPr>
          <p:cNvPr id="4" name="Picture 3"/>
          <p:cNvPicPr>
            <a:picLocks noChangeAspect="1"/>
          </p:cNvPicPr>
          <p:nvPr/>
        </p:nvPicPr>
        <p:blipFill>
          <a:blip r:embed="rId4"/>
          <a:stretch>
            <a:fillRect/>
          </a:stretch>
        </p:blipFill>
        <p:spPr>
          <a:xfrm>
            <a:off x="6049831" y="4802630"/>
            <a:ext cx="4990346" cy="1511749"/>
          </a:xfrm>
          <a:prstGeom prst="rect">
            <a:avLst/>
          </a:prstGeom>
          <a:ln w="28575">
            <a:solidFill>
              <a:schemeClr val="tx1"/>
            </a:solidFill>
          </a:ln>
        </p:spPr>
      </p:pic>
      <p:cxnSp>
        <p:nvCxnSpPr>
          <p:cNvPr id="8" name="Straight Connector 7"/>
          <p:cNvCxnSpPr/>
          <p:nvPr/>
        </p:nvCxnSpPr>
        <p:spPr>
          <a:xfrm>
            <a:off x="7507705" y="4802630"/>
            <a:ext cx="0" cy="29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7295949" y="5265019"/>
            <a:ext cx="529390" cy="48127"/>
          </a:xfrm>
          <a:prstGeom prst="line">
            <a:avLst/>
          </a:prstGeom>
          <a:ln w="2540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877538" y="3011336"/>
            <a:ext cx="5631290" cy="1200329"/>
          </a:xfrm>
          <a:prstGeom prst="rect">
            <a:avLst/>
          </a:prstGeom>
          <a:noFill/>
        </p:spPr>
        <p:txBody>
          <a:bodyPr wrap="square" rtlCol="0">
            <a:spAutoFit/>
          </a:bodyPr>
          <a:lstStyle/>
          <a:p>
            <a:r>
              <a:rPr lang="en-US" sz="2400" dirty="0" smtClean="0">
                <a:latin typeface="Comic Sans MS" panose="030F0702030302020204" pitchFamily="66" charset="0"/>
              </a:rPr>
              <a:t>Assigning the gradients must be done carefully. A safe choice is to take slightly more than the smaller option.</a:t>
            </a:r>
            <a:endParaRPr lang="en-US" sz="2400" dirty="0">
              <a:latin typeface="Comic Sans MS" panose="030F0702030302020204" pitchFamily="66" charset="0"/>
            </a:endParaRPr>
          </a:p>
        </p:txBody>
      </p:sp>
    </p:spTree>
    <p:extLst>
      <p:ext uri="{BB962C8B-B14F-4D97-AF65-F5344CB8AC3E}">
        <p14:creationId xmlns:p14="http://schemas.microsoft.com/office/powerpoint/2010/main" val="2874406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3935" y="661323"/>
            <a:ext cx="10922000" cy="4154984"/>
          </a:xfrm>
          <a:prstGeom prst="rect">
            <a:avLst/>
          </a:prstGeom>
          <a:noFill/>
        </p:spPr>
        <p:txBody>
          <a:bodyPr wrap="square" rtlCol="0">
            <a:spAutoFit/>
          </a:bodyPr>
          <a:lstStyle/>
          <a:p>
            <a:r>
              <a:rPr lang="en-US" sz="4400" b="1" dirty="0" smtClean="0">
                <a:latin typeface="Comic Sans MS" panose="030F0702030302020204" pitchFamily="66" charset="0"/>
              </a:rPr>
              <a:t>The Riemann problem …….</a:t>
            </a:r>
            <a:endParaRPr lang="en-US" sz="4400" b="1" dirty="0"/>
          </a:p>
          <a:p>
            <a:endParaRPr lang="en-US" sz="2000" dirty="0" smtClean="0">
              <a:latin typeface="Comic Sans MS" panose="030F0702030302020204" pitchFamily="66" charset="0"/>
            </a:endParaRPr>
          </a:p>
          <a:p>
            <a:r>
              <a:rPr lang="en-US" sz="2000" dirty="0" smtClean="0">
                <a:latin typeface="Comic Sans MS" panose="030F0702030302020204" pitchFamily="66" charset="0"/>
              </a:rPr>
              <a:t>can be solved for ideal gas dynamics) by a fast iterative process (we solve two nonlinear algebraic equations) but initially even this extra cost deterred people from following this approach. Approximate direct solutions were found, and called ‘approximate Riemann solvers’ (Roe, </a:t>
            </a:r>
            <a:r>
              <a:rPr lang="en-US" sz="2000" dirty="0" err="1" smtClean="0">
                <a:latin typeface="Comic Sans MS" panose="030F0702030302020204" pitchFamily="66" charset="0"/>
              </a:rPr>
              <a:t>Osher</a:t>
            </a:r>
            <a:r>
              <a:rPr lang="en-US" sz="2000" dirty="0" smtClean="0">
                <a:latin typeface="Comic Sans MS" panose="030F0702030302020204" pitchFamily="66" charset="0"/>
              </a:rPr>
              <a:t>, van Leer, </a:t>
            </a:r>
            <a:r>
              <a:rPr lang="en-US" sz="2000" dirty="0" err="1" smtClean="0">
                <a:latin typeface="Comic Sans MS" panose="030F0702030302020204" pitchFamily="66" charset="0"/>
              </a:rPr>
              <a:t>Liou</a:t>
            </a:r>
            <a:r>
              <a:rPr lang="en-US" sz="2000" dirty="0" smtClean="0">
                <a:latin typeface="Comic Sans MS" panose="030F0702030302020204" pitchFamily="66" charset="0"/>
              </a:rPr>
              <a:t> and others)</a:t>
            </a:r>
          </a:p>
          <a:p>
            <a:endParaRPr lang="en-US" sz="2000" dirty="0">
              <a:latin typeface="Comic Sans MS" panose="030F0702030302020204" pitchFamily="66" charset="0"/>
            </a:endParaRPr>
          </a:p>
          <a:p>
            <a:r>
              <a:rPr lang="en-US" sz="2000" dirty="0" smtClean="0">
                <a:latin typeface="Comic Sans MS" panose="030F0702030302020204" pitchFamily="66" charset="0"/>
              </a:rPr>
              <a:t>There is a compromise to be reached between accuracy and cost. Since the problem posed is artificial we might expect cost to be most important. It has turned that too much simplification is bad. The solver must be able to detect different kinds of physics. For an inviscid fluid there are only two; convection and sound waves (acoustics). The first travels with the fluid, but the second travels through the fluid.</a:t>
            </a:r>
            <a:endParaRPr lang="en-US" sz="2000" dirty="0">
              <a:latin typeface="Comic Sans MS" panose="030F0702030302020204" pitchFamily="66" charset="0"/>
            </a:endParaRPr>
          </a:p>
        </p:txBody>
      </p:sp>
      <p:pic>
        <p:nvPicPr>
          <p:cNvPr id="2" name="Picture 1"/>
          <p:cNvPicPr>
            <a:picLocks noChangeAspect="1"/>
          </p:cNvPicPr>
          <p:nvPr/>
        </p:nvPicPr>
        <p:blipFill>
          <a:blip r:embed="rId2"/>
          <a:stretch>
            <a:fillRect/>
          </a:stretch>
        </p:blipFill>
        <p:spPr>
          <a:xfrm>
            <a:off x="3067396" y="4803544"/>
            <a:ext cx="5494713" cy="1946390"/>
          </a:xfrm>
          <a:prstGeom prst="rect">
            <a:avLst/>
          </a:prstGeom>
        </p:spPr>
      </p:pic>
      <p:sp>
        <p:nvSpPr>
          <p:cNvPr id="3" name="TextBox 2"/>
          <p:cNvSpPr txBox="1"/>
          <p:nvPr/>
        </p:nvSpPr>
        <p:spPr>
          <a:xfrm>
            <a:off x="1155469" y="5137265"/>
            <a:ext cx="1748705" cy="369332"/>
          </a:xfrm>
          <a:prstGeom prst="rect">
            <a:avLst/>
          </a:prstGeom>
          <a:noFill/>
        </p:spPr>
        <p:txBody>
          <a:bodyPr wrap="square" rtlCol="0">
            <a:spAutoFit/>
          </a:bodyPr>
          <a:lstStyle/>
          <a:p>
            <a:r>
              <a:rPr lang="en-US" dirty="0" smtClean="0">
                <a:latin typeface="Comic Sans MS" panose="030F0702030302020204" pitchFamily="66" charset="0"/>
              </a:rPr>
              <a:t>Exact solution</a:t>
            </a:r>
            <a:endParaRPr lang="en-US" dirty="0">
              <a:latin typeface="Comic Sans MS" panose="030F0702030302020204" pitchFamily="66" charset="0"/>
            </a:endParaRPr>
          </a:p>
        </p:txBody>
      </p:sp>
      <p:sp>
        <p:nvSpPr>
          <p:cNvPr id="5" name="TextBox 4"/>
          <p:cNvSpPr txBox="1"/>
          <p:nvPr/>
        </p:nvSpPr>
        <p:spPr>
          <a:xfrm>
            <a:off x="8562109" y="5137265"/>
            <a:ext cx="3158836" cy="369332"/>
          </a:xfrm>
          <a:prstGeom prst="rect">
            <a:avLst/>
          </a:prstGeom>
          <a:noFill/>
        </p:spPr>
        <p:txBody>
          <a:bodyPr wrap="square" rtlCol="0">
            <a:spAutoFit/>
          </a:bodyPr>
          <a:lstStyle/>
          <a:p>
            <a:r>
              <a:rPr lang="en-US" dirty="0" smtClean="0">
                <a:latin typeface="Comic Sans MS" panose="030F0702030302020204" pitchFamily="66" charset="0"/>
              </a:rPr>
              <a:t>(Over) simplified solution</a:t>
            </a:r>
            <a:endParaRPr lang="en-US" dirty="0">
              <a:latin typeface="Comic Sans MS" panose="030F0702030302020204" pitchFamily="66" charset="0"/>
            </a:endParaRPr>
          </a:p>
        </p:txBody>
      </p:sp>
    </p:spTree>
    <p:extLst>
      <p:ext uri="{BB962C8B-B14F-4D97-AF65-F5344CB8AC3E}">
        <p14:creationId xmlns:p14="http://schemas.microsoft.com/office/powerpoint/2010/main" val="31478845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19682" y="3454400"/>
            <a:ext cx="4679593" cy="2708750"/>
          </a:xfrm>
          <a:prstGeom prst="rect">
            <a:avLst/>
          </a:prstGeom>
        </p:spPr>
      </p:pic>
      <p:pic>
        <p:nvPicPr>
          <p:cNvPr id="3" name="Picture 2"/>
          <p:cNvPicPr>
            <a:picLocks noChangeAspect="1"/>
          </p:cNvPicPr>
          <p:nvPr/>
        </p:nvPicPr>
        <p:blipFill>
          <a:blip r:embed="rId3"/>
          <a:stretch>
            <a:fillRect/>
          </a:stretch>
        </p:blipFill>
        <p:spPr>
          <a:xfrm>
            <a:off x="520701" y="3576122"/>
            <a:ext cx="5981700" cy="2587028"/>
          </a:xfrm>
          <a:prstGeom prst="rect">
            <a:avLst/>
          </a:prstGeom>
        </p:spPr>
      </p:pic>
      <p:sp>
        <p:nvSpPr>
          <p:cNvPr id="4" name="Flowchart: Connector 3"/>
          <p:cNvSpPr/>
          <p:nvPr/>
        </p:nvSpPr>
        <p:spPr>
          <a:xfrm>
            <a:off x="3657600" y="3783786"/>
            <a:ext cx="2501900" cy="2273300"/>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24400" y="4145736"/>
            <a:ext cx="825500" cy="1107996"/>
          </a:xfrm>
          <a:prstGeom prst="rect">
            <a:avLst/>
          </a:prstGeom>
          <a:noFill/>
        </p:spPr>
        <p:txBody>
          <a:bodyPr wrap="square" rtlCol="0">
            <a:spAutoFit/>
          </a:bodyPr>
          <a:lstStyle/>
          <a:p>
            <a:r>
              <a:rPr lang="en-US" sz="6600" dirty="0" smtClean="0"/>
              <a:t>.</a:t>
            </a:r>
            <a:endParaRPr lang="en-US" sz="6600" dirty="0"/>
          </a:p>
        </p:txBody>
      </p:sp>
      <p:sp>
        <p:nvSpPr>
          <p:cNvPr id="5" name="TextBox 4"/>
          <p:cNvSpPr txBox="1"/>
          <p:nvPr/>
        </p:nvSpPr>
        <p:spPr>
          <a:xfrm>
            <a:off x="327661" y="599440"/>
            <a:ext cx="10736579" cy="2677656"/>
          </a:xfrm>
          <a:prstGeom prst="rect">
            <a:avLst/>
          </a:prstGeom>
          <a:noFill/>
        </p:spPr>
        <p:txBody>
          <a:bodyPr wrap="square" rtlCol="0">
            <a:spAutoFit/>
          </a:bodyPr>
          <a:lstStyle/>
          <a:p>
            <a:r>
              <a:rPr lang="en-US" sz="3600" dirty="0" smtClean="0">
                <a:latin typeface="Comic Sans MS" panose="030F0702030302020204" pitchFamily="66" charset="0"/>
              </a:rPr>
              <a:t>  </a:t>
            </a:r>
            <a:r>
              <a:rPr lang="en-US" sz="3600" b="1" dirty="0" smtClean="0">
                <a:latin typeface="Comic Sans MS" panose="030F0702030302020204" pitchFamily="66" charset="0"/>
              </a:rPr>
              <a:t>A simple but discriminating test </a:t>
            </a:r>
          </a:p>
          <a:p>
            <a:endParaRPr lang="en-US" sz="3600" b="1" dirty="0">
              <a:latin typeface="Comic Sans MS" panose="030F0702030302020204" pitchFamily="66" charset="0"/>
            </a:endParaRPr>
          </a:p>
          <a:p>
            <a:r>
              <a:rPr lang="en-US" sz="2400" dirty="0">
                <a:latin typeface="Comic Sans MS" panose="030F0702030302020204" pitchFamily="66" charset="0"/>
              </a:rPr>
              <a:t>i</a:t>
            </a:r>
            <a:r>
              <a:rPr lang="en-US" sz="2400" dirty="0" smtClean="0">
                <a:latin typeface="Comic Sans MS" panose="030F0702030302020204" pitchFamily="66" charset="0"/>
              </a:rPr>
              <a:t>s to consider the supersonic flow past a circular cone enveloped by a thin boundary layer. Methods that do not correctly account for density differences (carried </a:t>
            </a:r>
            <a:r>
              <a:rPr lang="en-US" sz="2400" dirty="0" err="1" smtClean="0">
                <a:latin typeface="Comic Sans MS" panose="030F0702030302020204" pitchFamily="66" charset="0"/>
              </a:rPr>
              <a:t>convectivly</a:t>
            </a:r>
            <a:r>
              <a:rPr lang="en-US" sz="2400" dirty="0" smtClean="0">
                <a:latin typeface="Comic Sans MS" panose="030F0702030302020204" pitchFamily="66" charset="0"/>
              </a:rPr>
              <a:t>) need many more points to resolve the boundary layer. They are no </a:t>
            </a:r>
            <a:r>
              <a:rPr lang="en-US" sz="2400" dirty="0" err="1" smtClean="0">
                <a:latin typeface="Comic Sans MS" panose="030F0702030302020204" pitchFamily="66" charset="0"/>
              </a:rPr>
              <a:t>longrr</a:t>
            </a:r>
            <a:r>
              <a:rPr lang="en-US" sz="2400" dirty="0" smtClean="0">
                <a:latin typeface="Comic Sans MS" panose="030F0702030302020204" pitchFamily="66" charset="0"/>
              </a:rPr>
              <a:t> in general use.</a:t>
            </a:r>
            <a:endParaRPr lang="en-US" sz="2400" dirty="0">
              <a:latin typeface="Comic Sans MS" panose="030F0702030302020204" pitchFamily="66" charset="0"/>
            </a:endParaRPr>
          </a:p>
        </p:txBody>
      </p:sp>
      <p:sp>
        <p:nvSpPr>
          <p:cNvPr id="6" name="TextBox 5"/>
          <p:cNvSpPr txBox="1"/>
          <p:nvPr/>
        </p:nvSpPr>
        <p:spPr>
          <a:xfrm>
            <a:off x="2245360" y="6419036"/>
            <a:ext cx="9946640" cy="369332"/>
          </a:xfrm>
          <a:prstGeom prst="rect">
            <a:avLst/>
          </a:prstGeom>
          <a:noFill/>
        </p:spPr>
        <p:txBody>
          <a:bodyPr wrap="square" rtlCol="0">
            <a:spAutoFit/>
          </a:bodyPr>
          <a:lstStyle/>
          <a:p>
            <a:r>
              <a:rPr lang="en-US" dirty="0" smtClean="0"/>
              <a:t>Van Leer, Thomas, Roe and Newsome, AIAA paper 1987-1104</a:t>
            </a:r>
            <a:endParaRPr lang="en-US" dirty="0"/>
          </a:p>
        </p:txBody>
      </p:sp>
    </p:spTree>
    <p:extLst>
      <p:ext uri="{BB962C8B-B14F-4D97-AF65-F5344CB8AC3E}">
        <p14:creationId xmlns:p14="http://schemas.microsoft.com/office/powerpoint/2010/main" val="2256564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ada.kth.se/~mihai/airfoil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495" y="3028632"/>
            <a:ext cx="4524375" cy="36957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87120" y="335280"/>
            <a:ext cx="9906000" cy="2492990"/>
          </a:xfrm>
          <a:prstGeom prst="rect">
            <a:avLst/>
          </a:prstGeom>
          <a:noFill/>
        </p:spPr>
        <p:txBody>
          <a:bodyPr wrap="square" rtlCol="0">
            <a:spAutoFit/>
          </a:bodyPr>
          <a:lstStyle/>
          <a:p>
            <a:r>
              <a:rPr lang="en-US" sz="3600" b="1" dirty="0" smtClean="0">
                <a:latin typeface="Comic Sans MS" panose="030F0702030302020204" pitchFamily="66" charset="0"/>
              </a:rPr>
              <a:t>Unstructured grids….</a:t>
            </a:r>
          </a:p>
          <a:p>
            <a:endParaRPr lang="en-US" sz="2400" b="1" dirty="0">
              <a:latin typeface="Comic Sans MS" panose="030F0702030302020204" pitchFamily="66" charset="0"/>
            </a:endParaRPr>
          </a:p>
          <a:p>
            <a:r>
              <a:rPr lang="en-US" sz="2400" dirty="0" smtClean="0">
                <a:latin typeface="Comic Sans MS" panose="030F0702030302020204" pitchFamily="66" charset="0"/>
              </a:rPr>
              <a:t>Are usually formed from triangular or tetrahedral elements. These</a:t>
            </a:r>
          </a:p>
          <a:p>
            <a:r>
              <a:rPr lang="en-US" sz="2400" dirty="0">
                <a:latin typeface="Comic Sans MS" panose="030F0702030302020204" pitchFamily="66" charset="0"/>
              </a:rPr>
              <a:t>g</a:t>
            </a:r>
            <a:r>
              <a:rPr lang="en-US" sz="2400" dirty="0" smtClean="0">
                <a:latin typeface="Comic Sans MS" panose="030F0702030302020204" pitchFamily="66" charset="0"/>
              </a:rPr>
              <a:t>ive rise to simple formulas and are easy to fit into awkward corners.  They can be generated automatically and are easier to “refine” in regions of complex flow.</a:t>
            </a:r>
            <a:endParaRPr lang="en-US" sz="2400" dirty="0">
              <a:latin typeface="Comic Sans MS" panose="030F0702030302020204" pitchFamily="66" charset="0"/>
            </a:endParaRPr>
          </a:p>
        </p:txBody>
      </p:sp>
      <p:pic>
        <p:nvPicPr>
          <p:cNvPr id="4" name="Picture 3"/>
          <p:cNvPicPr>
            <a:picLocks noChangeAspect="1"/>
          </p:cNvPicPr>
          <p:nvPr/>
        </p:nvPicPr>
        <p:blipFill>
          <a:blip r:embed="rId3"/>
          <a:stretch>
            <a:fillRect/>
          </a:stretch>
        </p:blipFill>
        <p:spPr>
          <a:xfrm>
            <a:off x="5433433" y="4257040"/>
            <a:ext cx="5478407" cy="2469480"/>
          </a:xfrm>
          <a:prstGeom prst="rect">
            <a:avLst/>
          </a:prstGeom>
        </p:spPr>
      </p:pic>
      <p:sp>
        <p:nvSpPr>
          <p:cNvPr id="5" name="TextBox 4"/>
          <p:cNvSpPr txBox="1"/>
          <p:nvPr/>
        </p:nvSpPr>
        <p:spPr>
          <a:xfrm>
            <a:off x="5354320" y="2895600"/>
            <a:ext cx="5709920" cy="1200329"/>
          </a:xfrm>
          <a:prstGeom prst="rect">
            <a:avLst/>
          </a:prstGeom>
          <a:noFill/>
        </p:spPr>
        <p:txBody>
          <a:bodyPr wrap="square" rtlCol="0">
            <a:spAutoFit/>
          </a:bodyPr>
          <a:lstStyle/>
          <a:p>
            <a:r>
              <a:rPr lang="en-US" sz="2400" dirty="0" smtClean="0">
                <a:latin typeface="Comic Sans MS" panose="030F0702030302020204" pitchFamily="66" charset="0"/>
              </a:rPr>
              <a:t>They have a reputation for lower accuracy and often hybrid grids are created</a:t>
            </a:r>
            <a:endParaRPr lang="en-US" sz="2400" dirty="0">
              <a:latin typeface="Comic Sans MS" panose="030F0702030302020204" pitchFamily="66" charset="0"/>
            </a:endParaRPr>
          </a:p>
        </p:txBody>
      </p:sp>
    </p:spTree>
    <p:extLst>
      <p:ext uri="{BB962C8B-B14F-4D97-AF65-F5344CB8AC3E}">
        <p14:creationId xmlns:p14="http://schemas.microsoft.com/office/powerpoint/2010/main" val="33604876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7680" y="2136457"/>
            <a:ext cx="5650865" cy="4543295"/>
          </a:xfrm>
          <a:prstGeom prst="rect">
            <a:avLst/>
          </a:prstGeom>
        </p:spPr>
      </p:pic>
      <p:sp>
        <p:nvSpPr>
          <p:cNvPr id="5" name="TextBox 4"/>
          <p:cNvSpPr txBox="1"/>
          <p:nvPr/>
        </p:nvSpPr>
        <p:spPr>
          <a:xfrm>
            <a:off x="650240" y="91440"/>
            <a:ext cx="10556240" cy="1785104"/>
          </a:xfrm>
          <a:prstGeom prst="rect">
            <a:avLst/>
          </a:prstGeom>
          <a:noFill/>
        </p:spPr>
        <p:txBody>
          <a:bodyPr wrap="square" rtlCol="0">
            <a:spAutoFit/>
          </a:bodyPr>
          <a:lstStyle/>
          <a:p>
            <a:r>
              <a:rPr lang="en-US" sz="4400" b="1" dirty="0" smtClean="0">
                <a:latin typeface="Comic Sans MS" panose="030F0702030302020204" pitchFamily="66" charset="0"/>
              </a:rPr>
              <a:t>This ‘prismatic’ grid </a:t>
            </a:r>
            <a:endParaRPr lang="en-US" dirty="0"/>
          </a:p>
          <a:p>
            <a:endParaRPr lang="en-US" dirty="0" smtClean="0"/>
          </a:p>
          <a:p>
            <a:r>
              <a:rPr lang="en-US" sz="2400" dirty="0">
                <a:latin typeface="Comic Sans MS" panose="030F0702030302020204" pitchFamily="66" charset="0"/>
              </a:rPr>
              <a:t>i</a:t>
            </a:r>
            <a:r>
              <a:rPr lang="en-US" sz="2400" dirty="0" smtClean="0">
                <a:latin typeface="Comic Sans MS" panose="030F0702030302020204" pitchFamily="66" charset="0"/>
              </a:rPr>
              <a:t>s formed from the triangulated CAD description of the surface shape by outward extrusion to beyond the anticipated boundary layer.</a:t>
            </a:r>
            <a:endParaRPr lang="en-US" sz="2400" dirty="0">
              <a:latin typeface="Comic Sans MS" panose="030F0702030302020204" pitchFamily="66" charset="0"/>
            </a:endParaRPr>
          </a:p>
        </p:txBody>
      </p:sp>
      <p:sp>
        <p:nvSpPr>
          <p:cNvPr id="7" name="TextBox 6"/>
          <p:cNvSpPr txBox="1"/>
          <p:nvPr/>
        </p:nvSpPr>
        <p:spPr>
          <a:xfrm>
            <a:off x="6350000" y="1747321"/>
            <a:ext cx="5384800" cy="3785652"/>
          </a:xfrm>
          <a:prstGeom prst="rect">
            <a:avLst/>
          </a:prstGeom>
          <a:noFill/>
        </p:spPr>
        <p:txBody>
          <a:bodyPr wrap="square" rtlCol="0">
            <a:spAutoFit/>
          </a:bodyPr>
          <a:lstStyle/>
          <a:p>
            <a:r>
              <a:rPr lang="en-US" sz="2400" dirty="0" smtClean="0">
                <a:latin typeface="Comic Sans MS" panose="030F0702030302020204" pitchFamily="66" charset="0"/>
              </a:rPr>
              <a:t>This provides greater accuracy in a critical region. Beyond this a set of unstructured tetrahedral are formed automatically by growing a series of layers. </a:t>
            </a:r>
          </a:p>
          <a:p>
            <a:endParaRPr lang="en-US" sz="2400" dirty="0">
              <a:latin typeface="Comic Sans MS" panose="030F0702030302020204" pitchFamily="66" charset="0"/>
            </a:endParaRPr>
          </a:p>
          <a:p>
            <a:r>
              <a:rPr lang="en-US" sz="2400" dirty="0" smtClean="0">
                <a:latin typeface="Comic Sans MS" panose="030F0702030302020204" pitchFamily="66" charset="0"/>
              </a:rPr>
              <a:t>The grid is improved by a ‘smoothing’ operation, e.g. moving each point toward the centroid of its neighbors.</a:t>
            </a:r>
            <a:endParaRPr lang="en-US" sz="2400" dirty="0">
              <a:latin typeface="Comic Sans MS" panose="030F0702030302020204" pitchFamily="66" charset="0"/>
            </a:endParaRPr>
          </a:p>
        </p:txBody>
      </p:sp>
    </p:spTree>
    <p:extLst>
      <p:ext uri="{BB962C8B-B14F-4D97-AF65-F5344CB8AC3E}">
        <p14:creationId xmlns:p14="http://schemas.microsoft.com/office/powerpoint/2010/main" val="21945025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1149" y="739833"/>
            <a:ext cx="10409285" cy="4462760"/>
          </a:xfrm>
          <a:prstGeom prst="rect">
            <a:avLst/>
          </a:prstGeom>
          <a:noFill/>
        </p:spPr>
        <p:txBody>
          <a:bodyPr wrap="square" rtlCol="0">
            <a:spAutoFit/>
          </a:bodyPr>
          <a:lstStyle/>
          <a:p>
            <a:r>
              <a:rPr lang="en-US" sz="4000" b="1" dirty="0" smtClean="0">
                <a:latin typeface="Comic Sans MS" panose="030F0702030302020204" pitchFamily="66" charset="0"/>
              </a:rPr>
              <a:t>Time-marching  </a:t>
            </a:r>
          </a:p>
          <a:p>
            <a:endParaRPr lang="en-US" sz="2400" dirty="0" smtClean="0">
              <a:latin typeface="Comic Sans MS" panose="030F0702030302020204" pitchFamily="66" charset="0"/>
            </a:endParaRPr>
          </a:p>
          <a:p>
            <a:r>
              <a:rPr lang="en-US" sz="2000" dirty="0" smtClean="0">
                <a:latin typeface="Comic Sans MS" panose="030F0702030302020204" pitchFamily="66" charset="0"/>
              </a:rPr>
              <a:t>is almost always carried out by discretizing in space only, to obtain a set of ordinary differential equations. These are solved used RK4 or something similar. Special </a:t>
            </a:r>
          </a:p>
          <a:p>
            <a:r>
              <a:rPr lang="en-US" sz="2000" dirty="0" smtClean="0">
                <a:latin typeface="Comic Sans MS" panose="030F0702030302020204" pitchFamily="66" charset="0"/>
              </a:rPr>
              <a:t>properties of ODE solvers are not generally required, but one original twist has been </a:t>
            </a:r>
            <a:br>
              <a:rPr lang="en-US" sz="2000" dirty="0" smtClean="0">
                <a:latin typeface="Comic Sans MS" panose="030F0702030302020204" pitchFamily="66" charset="0"/>
              </a:rPr>
            </a:br>
            <a:r>
              <a:rPr lang="en-US" sz="2000" dirty="0" smtClean="0">
                <a:latin typeface="Comic Sans MS" panose="030F0702030302020204" pitchFamily="66" charset="0"/>
              </a:rPr>
              <a:t>found worthwhile.</a:t>
            </a:r>
          </a:p>
          <a:p>
            <a:endParaRPr lang="en-US" sz="2000" dirty="0">
              <a:latin typeface="Comic Sans MS" panose="030F0702030302020204" pitchFamily="66" charset="0"/>
            </a:endParaRPr>
          </a:p>
          <a:p>
            <a:r>
              <a:rPr lang="en-US" sz="2000" dirty="0" smtClean="0">
                <a:latin typeface="Comic Sans MS" panose="030F0702030302020204" pitchFamily="66" charset="0"/>
              </a:rPr>
              <a:t>Suppose that we require some property such as positive density to be preserved, and it actually is observed by our intended spatial discretization combined with Forward Euler </a:t>
            </a:r>
            <a:r>
              <a:rPr lang="en-US" sz="2000" dirty="0" err="1" smtClean="0">
                <a:latin typeface="Comic Sans MS" panose="030F0702030302020204" pitchFamily="66" charset="0"/>
              </a:rPr>
              <a:t>timesteppping</a:t>
            </a:r>
            <a:r>
              <a:rPr lang="en-US" sz="2000" dirty="0" smtClean="0">
                <a:latin typeface="Comic Sans MS" panose="030F0702030302020204" pitchFamily="66" charset="0"/>
              </a:rPr>
              <a:t>. Then any ODE solver that can be rearranged as a sequence of Forward Euler steps with positive </a:t>
            </a:r>
            <a:r>
              <a:rPr lang="el-GR" sz="2000" dirty="0" smtClean="0">
                <a:latin typeface="Comic Sans MS" panose="030F0702030302020204" pitchFamily="66" charset="0"/>
              </a:rPr>
              <a:t>Δ</a:t>
            </a:r>
            <a:r>
              <a:rPr lang="en-US" sz="2000" dirty="0" smtClean="0">
                <a:latin typeface="Comic Sans MS" panose="030F0702030302020204" pitchFamily="66" charset="0"/>
              </a:rPr>
              <a:t>t will also preserve that property, and is said to be </a:t>
            </a:r>
            <a:r>
              <a:rPr lang="en-US" sz="2000" b="1" i="1" dirty="0" smtClean="0">
                <a:latin typeface="Comic Sans MS" panose="030F0702030302020204" pitchFamily="66" charset="0"/>
              </a:rPr>
              <a:t>strong stability preserving. </a:t>
            </a:r>
            <a:r>
              <a:rPr lang="en-US" sz="2000" dirty="0" smtClean="0">
                <a:latin typeface="Comic Sans MS" panose="030F0702030302020204" pitchFamily="66" charset="0"/>
              </a:rPr>
              <a:t>There is by now a substantial literature on SSP methods.</a:t>
            </a:r>
            <a:endParaRPr lang="en-US" sz="2400" dirty="0">
              <a:latin typeface="Comic Sans MS" panose="030F0702030302020204" pitchFamily="66" charset="0"/>
            </a:endParaRPr>
          </a:p>
        </p:txBody>
      </p:sp>
    </p:spTree>
    <p:extLst>
      <p:ext uri="{BB962C8B-B14F-4D97-AF65-F5344CB8AC3E}">
        <p14:creationId xmlns:p14="http://schemas.microsoft.com/office/powerpoint/2010/main" val="3015260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se3.mm.bing.net/th?id=OIP.M59f48fb4acab47643a66baf286cc9da4o0&amp;pid=1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0157" y="4478482"/>
            <a:ext cx="285750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edia-cache-ak0.pinimg.com/736x/23/5b/4c/235b4cec17fa533852d05438305794a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419" y="3723013"/>
            <a:ext cx="2692169" cy="27089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15085" y="682518"/>
            <a:ext cx="11114116" cy="3170099"/>
          </a:xfrm>
          <a:prstGeom prst="rect">
            <a:avLst/>
          </a:prstGeom>
          <a:noFill/>
        </p:spPr>
        <p:txBody>
          <a:bodyPr wrap="square" rtlCol="0">
            <a:spAutoFit/>
          </a:bodyPr>
          <a:lstStyle/>
          <a:p>
            <a:r>
              <a:rPr lang="en-US" sz="4000" dirty="0" smtClean="0">
                <a:latin typeface="Comic Sans MS" panose="030F0702030302020204" pitchFamily="66" charset="0"/>
              </a:rPr>
              <a:t>Current CFD Capability….. </a:t>
            </a:r>
            <a:br>
              <a:rPr lang="en-US" sz="4000" dirty="0" smtClean="0">
                <a:latin typeface="Comic Sans MS" panose="030F0702030302020204" pitchFamily="66" charset="0"/>
              </a:rPr>
            </a:br>
            <a:endParaRPr lang="en-US" sz="4000" dirty="0" smtClean="0">
              <a:latin typeface="Comic Sans MS" panose="030F0702030302020204" pitchFamily="66" charset="0"/>
            </a:endParaRPr>
          </a:p>
          <a:p>
            <a:r>
              <a:rPr lang="en-US" sz="2000" dirty="0" smtClean="0">
                <a:latin typeface="Comic Sans MS" panose="030F0702030302020204" pitchFamily="66" charset="0"/>
              </a:rPr>
              <a:t>Derives from the algorithms I have described, which have undergone only minor changes since 1990. It is felt to be adequate for clean configurations under steady cruising conditions. It is felt to be capable of improvement for more complex geometry and more extreme flows, especially those involving flow separation, but it is the most advanced method currently used in industry.</a:t>
            </a:r>
          </a:p>
          <a:p>
            <a:endParaRPr lang="en-US" sz="2000" dirty="0">
              <a:latin typeface="Comic Sans MS" panose="030F0702030302020204" pitchFamily="66" charset="0"/>
            </a:endParaRPr>
          </a:p>
        </p:txBody>
      </p:sp>
    </p:spTree>
    <p:extLst>
      <p:ext uri="{BB962C8B-B14F-4D97-AF65-F5344CB8AC3E}">
        <p14:creationId xmlns:p14="http://schemas.microsoft.com/office/powerpoint/2010/main" val="3588621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4607" y="956441"/>
            <a:ext cx="9430787" cy="4524315"/>
          </a:xfrm>
          <a:prstGeom prst="rect">
            <a:avLst/>
          </a:prstGeom>
          <a:noFill/>
        </p:spPr>
        <p:txBody>
          <a:bodyPr wrap="none" rtlCol="0">
            <a:spAutoFit/>
          </a:bodyPr>
          <a:lstStyle/>
          <a:p>
            <a:r>
              <a:rPr lang="en-US" sz="3200" b="1" dirty="0" smtClean="0">
                <a:latin typeface="Comic Sans MS" panose="030F0702030302020204" pitchFamily="66" charset="0"/>
              </a:rPr>
              <a:t>Aerodynamics is easy because…</a:t>
            </a:r>
          </a:p>
          <a:p>
            <a:endParaRPr lang="en-US" sz="3200" dirty="0">
              <a:latin typeface="Comic Sans MS" panose="030F0702030302020204" pitchFamily="66" charset="0"/>
            </a:endParaRPr>
          </a:p>
          <a:p>
            <a:endParaRPr lang="en-US" sz="3200" dirty="0" smtClean="0">
              <a:latin typeface="Comic Sans MS" panose="030F0702030302020204" pitchFamily="66" charset="0"/>
            </a:endParaRPr>
          </a:p>
          <a:p>
            <a:r>
              <a:rPr lang="en-US" sz="3200" dirty="0" smtClean="0">
                <a:latin typeface="Comic Sans MS" panose="030F0702030302020204" pitchFamily="66" charset="0"/>
              </a:rPr>
              <a:t>Air </a:t>
            </a:r>
            <a:r>
              <a:rPr lang="en-US" sz="3200" dirty="0">
                <a:latin typeface="Comic Sans MS" panose="030F0702030302020204" pitchFamily="66" charset="0"/>
              </a:rPr>
              <a:t>is an extremely simple substance</a:t>
            </a:r>
          </a:p>
          <a:p>
            <a:endParaRPr lang="en-US" sz="3200" dirty="0">
              <a:latin typeface="Comic Sans MS" panose="030F0702030302020204" pitchFamily="66" charset="0"/>
            </a:endParaRPr>
          </a:p>
          <a:p>
            <a:endParaRPr lang="en-US" sz="3200" dirty="0" smtClean="0">
              <a:latin typeface="Comic Sans MS" panose="030F0702030302020204" pitchFamily="66" charset="0"/>
            </a:endParaRPr>
          </a:p>
          <a:p>
            <a:r>
              <a:rPr lang="en-US" sz="3200" dirty="0" smtClean="0">
                <a:latin typeface="Comic Sans MS" panose="030F0702030302020204" pitchFamily="66" charset="0"/>
              </a:rPr>
              <a:t>Efficiency in fluid flows goes hand-in-hand with </a:t>
            </a:r>
          </a:p>
          <a:p>
            <a:r>
              <a:rPr lang="en-US" sz="3200" dirty="0" smtClean="0">
                <a:latin typeface="Comic Sans MS" panose="030F0702030302020204" pitchFamily="66" charset="0"/>
              </a:rPr>
              <a:t>simplicity</a:t>
            </a:r>
          </a:p>
          <a:p>
            <a:endParaRPr lang="en-US" sz="3200" dirty="0">
              <a:latin typeface="Comic Sans MS" panose="030F0702030302020204" pitchFamily="66" charset="0"/>
            </a:endParaRPr>
          </a:p>
        </p:txBody>
      </p:sp>
    </p:spTree>
    <p:extLst>
      <p:ext uri="{BB962C8B-B14F-4D97-AF65-F5344CB8AC3E}">
        <p14:creationId xmlns:p14="http://schemas.microsoft.com/office/powerpoint/2010/main" val="10093908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596766" y="1328286"/>
                <a:ext cx="10414535" cy="4278094"/>
              </a:xfrm>
              <a:prstGeom prst="rect">
                <a:avLst/>
              </a:prstGeom>
              <a:noFill/>
            </p:spPr>
            <p:txBody>
              <a:bodyPr wrap="square" rtlCol="0">
                <a:spAutoFit/>
              </a:bodyPr>
              <a:lstStyle/>
              <a:p>
                <a:r>
                  <a:rPr lang="en-US" sz="4000" b="1" dirty="0" smtClean="0">
                    <a:latin typeface="Comic Sans MS" panose="030F0702030302020204" pitchFamily="66" charset="0"/>
                  </a:rPr>
                  <a:t>High-order methods </a:t>
                </a:r>
              </a:p>
              <a:p>
                <a:endParaRPr lang="en-US" sz="4000" b="1" dirty="0">
                  <a:latin typeface="Comic Sans MS" panose="030F0702030302020204" pitchFamily="66" charset="0"/>
                </a:endParaRPr>
              </a:p>
              <a:p>
                <a:r>
                  <a:rPr lang="en-US" sz="2400" dirty="0" smtClean="0">
                    <a:latin typeface="Comic Sans MS" panose="030F0702030302020204" pitchFamily="66" charset="0"/>
                  </a:rPr>
                  <a:t>For which the truncation error is </a:t>
                </a:r>
                <a14:m>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≥3</m:t>
                    </m:r>
                  </m:oMath>
                </a14:m>
                <a:r>
                  <a:rPr lang="en-US" sz="2400" dirty="0" smtClean="0">
                    <a:latin typeface="Comic Sans MS" panose="030F0702030302020204" pitchFamily="66" charset="0"/>
                  </a:rPr>
                  <a:t> have been subject to much</a:t>
                </a:r>
              </a:p>
              <a:p>
                <a:r>
                  <a:rPr lang="en-US" sz="2400" dirty="0">
                    <a:latin typeface="Comic Sans MS" panose="030F0702030302020204" pitchFamily="66" charset="0"/>
                  </a:rPr>
                  <a:t>r</a:t>
                </a:r>
                <a:r>
                  <a:rPr lang="en-US" sz="2400" dirty="0" smtClean="0">
                    <a:latin typeface="Comic Sans MS" panose="030F0702030302020204" pitchFamily="66" charset="0"/>
                  </a:rPr>
                  <a:t>esearch by numerical analysts in academia for at least 25 years, but have had zero effect on design office procedure. The codes are costly and temperamental and have little appeal for industry.</a:t>
                </a:r>
              </a:p>
              <a:p>
                <a:endParaRPr lang="en-US" sz="2400" dirty="0">
                  <a:latin typeface="Comic Sans MS" panose="030F0702030302020204" pitchFamily="66" charset="0"/>
                </a:endParaRPr>
              </a:p>
              <a:p>
                <a:r>
                  <a:rPr lang="en-US" sz="2400" dirty="0" smtClean="0">
                    <a:latin typeface="Comic Sans MS" panose="030F0702030302020204" pitchFamily="66" charset="0"/>
                  </a:rPr>
                  <a:t>Improvements over this period have come from bigger/faster computers, and from mesh </a:t>
                </a:r>
                <a:r>
                  <a:rPr lang="en-US" sz="2400" dirty="0" err="1" smtClean="0">
                    <a:latin typeface="Comic Sans MS" panose="030F0702030302020204" pitchFamily="66" charset="0"/>
                  </a:rPr>
                  <a:t>adaptivity</a:t>
                </a:r>
                <a:r>
                  <a:rPr lang="en-US" sz="2400" dirty="0" smtClean="0">
                    <a:latin typeface="Comic Sans MS" panose="030F0702030302020204" pitchFamily="66" charset="0"/>
                  </a:rPr>
                  <a:t>.</a:t>
                </a:r>
              </a:p>
              <a:p>
                <a:endParaRPr lang="en-US" sz="2400" b="1" u="sng" dirty="0">
                  <a:latin typeface="Comic Sans MS" panose="030F0702030302020204" pitchFamily="66"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596766" y="1328286"/>
                <a:ext cx="10414535" cy="4278094"/>
              </a:xfrm>
              <a:prstGeom prst="rect">
                <a:avLst/>
              </a:prstGeom>
              <a:blipFill rotWithShape="0">
                <a:blip r:embed="rId2"/>
                <a:stretch>
                  <a:fillRect l="-2108" t="-2564"/>
                </a:stretch>
              </a:blipFill>
            </p:spPr>
            <p:txBody>
              <a:bodyPr/>
              <a:lstStyle/>
              <a:p>
                <a:r>
                  <a:rPr lang="en-US">
                    <a:noFill/>
                  </a:rPr>
                  <a:t> </a:t>
                </a:r>
              </a:p>
            </p:txBody>
          </p:sp>
        </mc:Fallback>
      </mc:AlternateContent>
    </p:spTree>
    <p:extLst>
      <p:ext uri="{BB962C8B-B14F-4D97-AF65-F5344CB8AC3E}">
        <p14:creationId xmlns:p14="http://schemas.microsoft.com/office/powerpoint/2010/main" val="4198752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22237"/>
            <a:ext cx="10515600" cy="1325563"/>
          </a:xfrm>
        </p:spPr>
        <p:txBody>
          <a:bodyPr>
            <a:normAutofit/>
          </a:bodyPr>
          <a:lstStyle/>
          <a:p>
            <a:r>
              <a:rPr lang="en-US" b="1" dirty="0">
                <a:latin typeface="Comic Sans MS" panose="030F0702030302020204" pitchFamily="66" charset="0"/>
                <a:cs typeface="Aharoni" panose="02010803020104030203" pitchFamily="2" charset="-79"/>
              </a:rPr>
              <a:t>Improving the mesh</a:t>
            </a:r>
          </a:p>
        </p:txBody>
      </p:sp>
      <p:sp>
        <p:nvSpPr>
          <p:cNvPr id="5" name="TextBox 4"/>
          <p:cNvSpPr txBox="1"/>
          <p:nvPr/>
        </p:nvSpPr>
        <p:spPr>
          <a:xfrm>
            <a:off x="1187209" y="1302603"/>
            <a:ext cx="9403206" cy="830997"/>
          </a:xfrm>
          <a:prstGeom prst="rect">
            <a:avLst/>
          </a:prstGeom>
          <a:noFill/>
        </p:spPr>
        <p:txBody>
          <a:bodyPr wrap="square" rtlCol="0">
            <a:spAutoFit/>
          </a:bodyPr>
          <a:lstStyle/>
          <a:p>
            <a:r>
              <a:rPr lang="en-US" sz="2400" dirty="0" smtClean="0">
                <a:latin typeface="Comic Sans MS" panose="030F0702030302020204" pitchFamily="66" charset="0"/>
                <a:cs typeface="Aharoni" panose="02010803020104030203" pitchFamily="2" charset="-79"/>
              </a:rPr>
              <a:t>An aspect that has developed is the computational mesh. The </a:t>
            </a:r>
            <a:r>
              <a:rPr lang="en-US" sz="2400" dirty="0">
                <a:latin typeface="Comic Sans MS" panose="030F0702030302020204" pitchFamily="66" charset="0"/>
                <a:cs typeface="Aharoni" panose="02010803020104030203" pitchFamily="2" charset="-79"/>
              </a:rPr>
              <a:t>expression for </a:t>
            </a:r>
            <a:r>
              <a:rPr lang="en-US" sz="2400" dirty="0" smtClean="0">
                <a:latin typeface="Comic Sans MS" panose="030F0702030302020204" pitchFamily="66" charset="0"/>
                <a:cs typeface="Aharoni" panose="02010803020104030203" pitchFamily="2" charset="-79"/>
              </a:rPr>
              <a:t>local error is</a:t>
            </a:r>
            <a:endParaRPr lang="en-US" sz="2400" dirty="0">
              <a:latin typeface="Comic Sans MS" panose="030F0702030302020204" pitchFamily="66" charset="0"/>
              <a:cs typeface="Aharoni" panose="02010803020104030203" pitchFamily="2" charset="-79"/>
            </a:endParaRPr>
          </a:p>
        </p:txBody>
      </p:sp>
      <p:sp>
        <p:nvSpPr>
          <p:cNvPr id="6" name="TextBox 5"/>
          <p:cNvSpPr txBox="1"/>
          <p:nvPr/>
        </p:nvSpPr>
        <p:spPr>
          <a:xfrm>
            <a:off x="1187209" y="2981028"/>
            <a:ext cx="9665181" cy="2308324"/>
          </a:xfrm>
          <a:prstGeom prst="rect">
            <a:avLst/>
          </a:prstGeom>
          <a:noFill/>
        </p:spPr>
        <p:txBody>
          <a:bodyPr wrap="square" rtlCol="0">
            <a:spAutoFit/>
          </a:bodyPr>
          <a:lstStyle/>
          <a:p>
            <a:r>
              <a:rPr lang="en-US" sz="2400" dirty="0">
                <a:latin typeface="Comic Sans MS" panose="030F0702030302020204" pitchFamily="66" charset="0"/>
                <a:cs typeface="Aharoni" panose="02010803020104030203" pitchFamily="2" charset="-79"/>
              </a:rPr>
              <a:t>A plausible heuristic is to make the error equal everywhere. That is to say, </a:t>
            </a:r>
            <a:r>
              <a:rPr lang="en-US" sz="2400" i="1" dirty="0">
                <a:latin typeface="Comic Sans MS" panose="030F0702030302020204" pitchFamily="66" charset="0"/>
                <a:cs typeface="Aharoni" panose="02010803020104030203" pitchFamily="2" charset="-79"/>
              </a:rPr>
              <a:t>h  </a:t>
            </a:r>
            <a:r>
              <a:rPr lang="en-US" sz="2400" dirty="0">
                <a:latin typeface="Comic Sans MS" panose="030F0702030302020204" pitchFamily="66" charset="0"/>
                <a:cs typeface="Aharoni" panose="02010803020104030203" pitchFamily="2" charset="-79"/>
              </a:rPr>
              <a:t>should be small wherever the derivatives are large. In practice, since the derivatives can only be estimated anyway, just the first derivative </a:t>
            </a:r>
            <a:r>
              <a:rPr lang="en-US" sz="2400" dirty="0" smtClean="0">
                <a:latin typeface="Comic Sans MS" panose="030F0702030302020204" pitchFamily="66" charset="0"/>
                <a:cs typeface="Aharoni" panose="02010803020104030203" pitchFamily="2" charset="-79"/>
              </a:rPr>
              <a:t>may be considered</a:t>
            </a:r>
            <a:r>
              <a:rPr lang="en-US" sz="2400" dirty="0">
                <a:latin typeface="Comic Sans MS" panose="030F0702030302020204" pitchFamily="66" charset="0"/>
                <a:cs typeface="Aharoni" panose="02010803020104030203" pitchFamily="2" charset="-79"/>
              </a:rPr>
              <a:t>, and refinement </a:t>
            </a:r>
            <a:r>
              <a:rPr lang="en-US" sz="2400" dirty="0" smtClean="0">
                <a:latin typeface="Comic Sans MS" panose="030F0702030302020204" pitchFamily="66" charset="0"/>
                <a:cs typeface="Aharoni" panose="02010803020104030203" pitchFamily="2" charset="-79"/>
              </a:rPr>
              <a:t>carried </a:t>
            </a:r>
            <a:r>
              <a:rPr lang="en-US" sz="2400" dirty="0">
                <a:latin typeface="Comic Sans MS" panose="030F0702030302020204" pitchFamily="66" charset="0"/>
                <a:cs typeface="Aharoni" panose="02010803020104030203" pitchFamily="2" charset="-79"/>
              </a:rPr>
              <a:t>out any place where large jumps in pressure or velocity were found.</a:t>
            </a:r>
          </a:p>
        </p:txBody>
      </p:sp>
      <p:pic>
        <p:nvPicPr>
          <p:cNvPr id="3" name="Picture 2"/>
          <p:cNvPicPr>
            <a:picLocks noChangeAspect="1"/>
          </p:cNvPicPr>
          <p:nvPr/>
        </p:nvPicPr>
        <p:blipFill>
          <a:blip r:embed="rId2"/>
          <a:stretch>
            <a:fillRect/>
          </a:stretch>
        </p:blipFill>
        <p:spPr>
          <a:xfrm>
            <a:off x="5258100" y="3093500"/>
            <a:ext cx="1675800" cy="671000"/>
          </a:xfrm>
          <a:prstGeom prst="rect">
            <a:avLst/>
          </a:prstGeom>
        </p:spPr>
      </p:pic>
      <p:sp>
        <p:nvSpPr>
          <p:cNvPr id="7" name="Content Placeholder 6"/>
          <p:cNvSpPr>
            <a:spLocks noGrp="1"/>
          </p:cNvSpPr>
          <p:nvPr>
            <p:ph idx="1"/>
          </p:nvPr>
        </p:nvSpPr>
        <p:spPr/>
        <p:txBody>
          <a:bodyPr/>
          <a:lstStyle/>
          <a:p>
            <a:endParaRPr lang="en-US" dirty="0"/>
          </a:p>
        </p:txBody>
      </p:sp>
    </p:spTree>
    <p:extLst>
      <p:ext uri="{BB962C8B-B14F-4D97-AF65-F5344CB8AC3E}">
        <p14:creationId xmlns:p14="http://schemas.microsoft.com/office/powerpoint/2010/main" val="11038188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764" y="70828"/>
            <a:ext cx="10515600" cy="1325563"/>
          </a:xfrm>
        </p:spPr>
        <p:txBody>
          <a:bodyPr/>
          <a:lstStyle/>
          <a:p>
            <a:r>
              <a:rPr lang="en-US" b="1" dirty="0" smtClean="0">
                <a:latin typeface="Comic Sans MS" panose="030F0702030302020204" pitchFamily="66" charset="0"/>
                <a:cs typeface="Aharoni" panose="02010803020104030203" pitchFamily="2" charset="-79"/>
              </a:rPr>
              <a:t>CFD for a purpose</a:t>
            </a:r>
            <a:endParaRPr lang="en-US" b="1" dirty="0">
              <a:latin typeface="Comic Sans MS" panose="030F0702030302020204" pitchFamily="66" charset="0"/>
              <a:cs typeface="Aharoni" panose="02010803020104030203" pitchFamily="2" charset="-79"/>
            </a:endParaRPr>
          </a:p>
        </p:txBody>
      </p:sp>
      <p:sp>
        <p:nvSpPr>
          <p:cNvPr id="3" name="Content Placeholder 2"/>
          <p:cNvSpPr>
            <a:spLocks noGrp="1"/>
          </p:cNvSpPr>
          <p:nvPr>
            <p:ph idx="1"/>
          </p:nvPr>
        </p:nvSpPr>
        <p:spPr>
          <a:xfrm>
            <a:off x="838200" y="1186191"/>
            <a:ext cx="10515600" cy="4351338"/>
          </a:xfrm>
        </p:spPr>
        <p:txBody>
          <a:bodyPr>
            <a:noAutofit/>
          </a:bodyPr>
          <a:lstStyle/>
          <a:p>
            <a:pPr marL="0" indent="0">
              <a:buNone/>
            </a:pPr>
            <a:r>
              <a:rPr lang="en-US" sz="2400" dirty="0">
                <a:latin typeface="Comic Sans MS" panose="030F0702030302020204" pitchFamily="66" charset="0"/>
                <a:cs typeface="Aharoni" panose="02010803020104030203" pitchFamily="2" charset="-79"/>
              </a:rPr>
              <a:t>An important question to ask about numerical error is whether that error matters </a:t>
            </a:r>
            <a:r>
              <a:rPr lang="en-US" sz="2400" i="1" dirty="0">
                <a:latin typeface="Comic Sans MS" panose="030F0702030302020204" pitchFamily="66" charset="0"/>
                <a:cs typeface="Aharoni" panose="02010803020104030203" pitchFamily="2" charset="-79"/>
              </a:rPr>
              <a:t>for the purpose of that computation</a:t>
            </a:r>
            <a:r>
              <a:rPr lang="en-US" sz="2400" dirty="0">
                <a:latin typeface="Comic Sans MS" panose="030F0702030302020204" pitchFamily="66" charset="0"/>
                <a:cs typeface="Aharoni" panose="02010803020104030203" pitchFamily="2" charset="-79"/>
              </a:rPr>
              <a:t>.</a:t>
            </a:r>
          </a:p>
          <a:p>
            <a:pPr marL="0" indent="0">
              <a:buNone/>
            </a:pPr>
            <a:r>
              <a:rPr lang="en-US" sz="2400" dirty="0">
                <a:latin typeface="Comic Sans MS" panose="030F0702030302020204" pitchFamily="66" charset="0"/>
                <a:cs typeface="Aharoni" panose="02010803020104030203" pitchFamily="2" charset="-79"/>
              </a:rPr>
              <a:t>This can be made formal. Suppose that we are interested in the value of some particular output, J, such as the drag. We can ask how sensitive the drag would be to an error made at a particular place in a particular quantity (density, momentum, energy, say) We assume that these errors are not random; they must satisfy the discrete governing equations. At each place in the solution, we can define sensitivities,</a:t>
            </a:r>
          </a:p>
          <a:p>
            <a:pPr marL="0" indent="0">
              <a:buNone/>
            </a:pPr>
            <a:r>
              <a:rPr lang="en-US" sz="2400" dirty="0">
                <a:latin typeface="Comic Sans MS" panose="030F0702030302020204" pitchFamily="66" charset="0"/>
                <a:ea typeface="Cambria Math"/>
                <a:cs typeface="Aharoni" panose="02010803020104030203" pitchFamily="2" charset="-79"/>
              </a:rPr>
              <a:t>                                             ∂ </a:t>
            </a:r>
            <a:r>
              <a:rPr lang="en-US" sz="2400" dirty="0">
                <a:latin typeface="Comic Sans MS" panose="030F0702030302020204" pitchFamily="66" charset="0"/>
                <a:ea typeface="Cambria Math"/>
                <a:cs typeface="Times New Roman" panose="02020603050405020304" pitchFamily="18" charset="0"/>
              </a:rPr>
              <a:t>J/∂</a:t>
            </a:r>
            <a:r>
              <a:rPr lang="el-GR" sz="2400" dirty="0">
                <a:latin typeface="Comic Sans MS" panose="030F0702030302020204" pitchFamily="66" charset="0"/>
                <a:ea typeface="Cambria Math"/>
                <a:cs typeface="Times New Roman" panose="02020603050405020304" pitchFamily="18" charset="0"/>
              </a:rPr>
              <a:t>ρ</a:t>
            </a:r>
            <a:r>
              <a:rPr lang="en-US" sz="2400" dirty="0">
                <a:latin typeface="Comic Sans MS" panose="030F0702030302020204" pitchFamily="66" charset="0"/>
                <a:ea typeface="Cambria Math"/>
                <a:cs typeface="Times New Roman" panose="02020603050405020304" pitchFamily="18" charset="0"/>
              </a:rPr>
              <a:t>, ∂J/∂</a:t>
            </a:r>
            <a:r>
              <a:rPr lang="en-US" sz="2400" b="1" dirty="0">
                <a:latin typeface="Comic Sans MS" panose="030F0702030302020204" pitchFamily="66" charset="0"/>
                <a:ea typeface="Cambria Math"/>
                <a:cs typeface="Times New Roman" panose="02020603050405020304" pitchFamily="18" charset="0"/>
              </a:rPr>
              <a:t>m, </a:t>
            </a:r>
            <a:r>
              <a:rPr lang="en-US" sz="2400" dirty="0">
                <a:latin typeface="Comic Sans MS" panose="030F0702030302020204" pitchFamily="66" charset="0"/>
                <a:ea typeface="Cambria Math"/>
                <a:cs typeface="Times New Roman" panose="02020603050405020304" pitchFamily="18" charset="0"/>
              </a:rPr>
              <a:t>∂ J/∂ E</a:t>
            </a:r>
          </a:p>
          <a:p>
            <a:pPr marL="0" indent="0">
              <a:buNone/>
            </a:pPr>
            <a:r>
              <a:rPr lang="en-US" sz="2400" dirty="0">
                <a:latin typeface="Comic Sans MS" panose="030F0702030302020204" pitchFamily="66" charset="0"/>
                <a:ea typeface="Cambria Math"/>
                <a:cs typeface="Aharoni" panose="02010803020104030203" pitchFamily="2" charset="-79"/>
              </a:rPr>
              <a:t>These sensitivities can also be thought of as variables. They are called the </a:t>
            </a:r>
            <a:r>
              <a:rPr lang="en-US" sz="2400" dirty="0" err="1">
                <a:latin typeface="Comic Sans MS" panose="030F0702030302020204" pitchFamily="66" charset="0"/>
                <a:ea typeface="Cambria Math"/>
                <a:cs typeface="Aharoni" panose="02010803020104030203" pitchFamily="2" charset="-79"/>
              </a:rPr>
              <a:t>adjoint</a:t>
            </a:r>
            <a:r>
              <a:rPr lang="en-US" sz="2400" dirty="0">
                <a:latin typeface="Comic Sans MS" panose="030F0702030302020204" pitchFamily="66" charset="0"/>
                <a:ea typeface="Cambria Math"/>
                <a:cs typeface="Aharoni" panose="02010803020104030203" pitchFamily="2" charset="-79"/>
              </a:rPr>
              <a:t> variables and satisfy partial differential equations that are the transpose of the actual governing equations. After solving this system, we CAN calculate how our computation would be changed by an error due to inadequate mesh resolution. This is called </a:t>
            </a:r>
            <a:r>
              <a:rPr lang="en-US" sz="2400" i="1" dirty="0">
                <a:latin typeface="Comic Sans MS" panose="030F0702030302020204" pitchFamily="66" charset="0"/>
                <a:ea typeface="Cambria Math"/>
                <a:cs typeface="Aharoni" panose="02010803020104030203" pitchFamily="2" charset="-79"/>
              </a:rPr>
              <a:t>output-based adaptation</a:t>
            </a:r>
            <a:endParaRPr lang="en-US" sz="2400" i="1" dirty="0">
              <a:latin typeface="Comic Sans MS" panose="030F0702030302020204" pitchFamily="66" charset="0"/>
              <a:cs typeface="Aharoni" panose="02010803020104030203" pitchFamily="2" charset="-79"/>
            </a:endParaRPr>
          </a:p>
        </p:txBody>
      </p:sp>
    </p:spTree>
    <p:extLst>
      <p:ext uri="{BB962C8B-B14F-4D97-AF65-F5344CB8AC3E}">
        <p14:creationId xmlns:p14="http://schemas.microsoft.com/office/powerpoint/2010/main" val="982050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283" y="127355"/>
            <a:ext cx="10515600" cy="1325563"/>
          </a:xfrm>
        </p:spPr>
        <p:txBody>
          <a:bodyPr/>
          <a:lstStyle/>
          <a:p>
            <a:r>
              <a:rPr lang="en-US" b="1" dirty="0" smtClean="0">
                <a:latin typeface="Comic Sans MS" panose="030F0702030302020204" pitchFamily="66" charset="0"/>
                <a:cs typeface="Aharoni" panose="02010803020104030203" pitchFamily="2" charset="-79"/>
              </a:rPr>
              <a:t>A troublesome case</a:t>
            </a:r>
            <a:endParaRPr lang="en-US" b="1" dirty="0">
              <a:latin typeface="Comic Sans MS" panose="030F0702030302020204" pitchFamily="66" charset="0"/>
              <a:cs typeface="Aharoni" panose="02010803020104030203" pitchFamily="2" charset="-79"/>
            </a:endParaRPr>
          </a:p>
        </p:txBody>
      </p:sp>
      <p:sp>
        <p:nvSpPr>
          <p:cNvPr id="3" name="Content Placeholder 2"/>
          <p:cNvSpPr>
            <a:spLocks noGrp="1"/>
          </p:cNvSpPr>
          <p:nvPr>
            <p:ph idx="1"/>
          </p:nvPr>
        </p:nvSpPr>
        <p:spPr>
          <a:xfrm>
            <a:off x="922283" y="1600200"/>
            <a:ext cx="10515600" cy="4351338"/>
          </a:xfrm>
        </p:spPr>
        <p:txBody>
          <a:bodyPr/>
          <a:lstStyle/>
          <a:p>
            <a:endParaRPr lang="en-US" dirty="0"/>
          </a:p>
        </p:txBody>
      </p:sp>
      <p:pic>
        <p:nvPicPr>
          <p:cNvPr id="5124" name="Picture 4" descr="https://encrypted-tbn0.gstatic.com/images?q=tbn:ANd9GcQWZzg7HTIU2oKJxuXkRh2lr8EcnuYftbJjQk5I9eDcYoTprBy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819" y="1600200"/>
            <a:ext cx="5894410" cy="45768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46229" y="1374701"/>
            <a:ext cx="4309439" cy="4893647"/>
          </a:xfrm>
          <a:prstGeom prst="rect">
            <a:avLst/>
          </a:prstGeom>
          <a:noFill/>
        </p:spPr>
        <p:txBody>
          <a:bodyPr wrap="square" rtlCol="0">
            <a:spAutoFit/>
          </a:bodyPr>
          <a:lstStyle/>
          <a:p>
            <a:r>
              <a:rPr lang="en-US" sz="2400" dirty="0" smtClean="0">
                <a:latin typeface="Comic Sans MS" panose="030F0702030302020204" pitchFamily="66" charset="0"/>
                <a:cs typeface="Aharoni" panose="02010803020104030203" pitchFamily="2" charset="-79"/>
              </a:rPr>
              <a:t>An airfoil travelling just below the speed </a:t>
            </a:r>
            <a:r>
              <a:rPr lang="en-US" sz="2400" dirty="0" err="1" smtClean="0">
                <a:latin typeface="Comic Sans MS" panose="030F0702030302020204" pitchFamily="66" charset="0"/>
                <a:cs typeface="Aharoni" panose="02010803020104030203" pitchFamily="2" charset="-79"/>
              </a:rPr>
              <a:t>ofsound</a:t>
            </a:r>
            <a:r>
              <a:rPr lang="en-US" sz="2400" dirty="0" smtClean="0">
                <a:latin typeface="Comic Sans MS" panose="030F0702030302020204" pitchFamily="66" charset="0"/>
                <a:cs typeface="Aharoni" panose="02010803020104030203" pitchFamily="2" charset="-79"/>
              </a:rPr>
              <a:t>, at a Mach </a:t>
            </a:r>
            <a:r>
              <a:rPr lang="en-US" sz="2400" dirty="0">
                <a:latin typeface="Comic Sans MS" panose="030F0702030302020204" pitchFamily="66" charset="0"/>
                <a:cs typeface="Aharoni" panose="02010803020104030203" pitchFamily="2" charset="-79"/>
              </a:rPr>
              <a:t>number of 0.95. A very extensive tail shock forms in a “fishtail pattern. This is where all the large gradients are located</a:t>
            </a:r>
            <a:r>
              <a:rPr lang="en-US" sz="2400" dirty="0" smtClean="0">
                <a:latin typeface="Comic Sans MS" panose="030F0702030302020204" pitchFamily="66" charset="0"/>
                <a:cs typeface="Aharoni" panose="02010803020104030203" pitchFamily="2" charset="-79"/>
              </a:rPr>
              <a:t>.</a:t>
            </a:r>
          </a:p>
          <a:p>
            <a:endParaRPr lang="en-US" sz="2400" dirty="0">
              <a:latin typeface="Comic Sans MS" panose="030F0702030302020204" pitchFamily="66" charset="0"/>
              <a:cs typeface="Aharoni" panose="02010803020104030203" pitchFamily="2" charset="-79"/>
            </a:endParaRPr>
          </a:p>
          <a:p>
            <a:r>
              <a:rPr lang="en-US" sz="2400" dirty="0" smtClean="0">
                <a:latin typeface="Comic Sans MS" panose="030F0702030302020204" pitchFamily="66" charset="0"/>
                <a:cs typeface="Aharoni" panose="02010803020104030203" pitchFamily="2" charset="-79"/>
              </a:rPr>
              <a:t>However, these shocks have almost no influence on the airfoil, because they are separated from it by a region of supersonic flow.</a:t>
            </a:r>
            <a:endParaRPr lang="en-US" sz="2400" dirty="0">
              <a:latin typeface="Comic Sans MS" panose="030F0702030302020204" pitchFamily="66" charset="0"/>
              <a:cs typeface="Aharoni" panose="02010803020104030203" pitchFamily="2" charset="-79"/>
            </a:endParaRPr>
          </a:p>
        </p:txBody>
      </p:sp>
    </p:spTree>
    <p:extLst>
      <p:ext uri="{BB962C8B-B14F-4D97-AF65-F5344CB8AC3E}">
        <p14:creationId xmlns:p14="http://schemas.microsoft.com/office/powerpoint/2010/main" val="20611153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Comic Sans MS" panose="030F0702030302020204" pitchFamily="66" charset="0"/>
              </a:rPr>
              <a:t>Entropy balance</a:t>
            </a:r>
            <a:endParaRPr lang="en-US" dirty="0">
              <a:latin typeface="Comic Sans MS" panose="030F0702030302020204" pitchFamily="66" charset="0"/>
            </a:endParaRPr>
          </a:p>
        </p:txBody>
      </p:sp>
      <p:sp>
        <p:nvSpPr>
          <p:cNvPr id="3" name="Content Placeholder 2"/>
          <p:cNvSpPr>
            <a:spLocks noGrp="1"/>
          </p:cNvSpPr>
          <p:nvPr>
            <p:ph idx="1"/>
          </p:nvPr>
        </p:nvSpPr>
        <p:spPr>
          <a:xfrm>
            <a:off x="838200" y="1475867"/>
            <a:ext cx="10515600" cy="4351338"/>
          </a:xfrm>
        </p:spPr>
        <p:txBody>
          <a:bodyPr/>
          <a:lstStyle/>
          <a:p>
            <a:pPr marL="0" indent="0">
              <a:buNone/>
            </a:pPr>
            <a:r>
              <a:rPr lang="en-US" dirty="0" smtClean="0"/>
              <a:t>                  Entropy out -entropy in - entropy created =0</a:t>
            </a:r>
          </a:p>
          <a:p>
            <a:pPr marL="0" indent="0">
              <a:buNone/>
            </a:pPr>
            <a:r>
              <a:rPr lang="en-US" dirty="0" smtClean="0"/>
              <a:t>Should always be true. We take the RHS to be our objective function for which the grid is to be optimized. The Lagrange multiplier turns out to be the entropy variables. For an ideal gas these are</a:t>
            </a:r>
          </a:p>
          <a:p>
            <a:pPr marL="0" indent="0">
              <a:buNone/>
            </a:pPr>
            <a:endParaRPr lang="en-US" dirty="0"/>
          </a:p>
          <a:p>
            <a:pPr marL="0" indent="0">
              <a:buNone/>
            </a:pPr>
            <a:endParaRPr lang="en-US" dirty="0" smtClean="0"/>
          </a:p>
          <a:p>
            <a:pPr marL="0" indent="0">
              <a:buNone/>
            </a:pPr>
            <a:r>
              <a:rPr lang="en-US" dirty="0" smtClean="0"/>
              <a:t>Our code uses these variables to weight a measure of the residual. Those cells lying in the top ten percent are refined. Convergence would not be meaningful.</a:t>
            </a:r>
          </a:p>
        </p:txBody>
      </p:sp>
      <p:pic>
        <p:nvPicPr>
          <p:cNvPr id="10" name="Picture 9"/>
          <p:cNvPicPr>
            <a:picLocks noChangeAspect="1"/>
          </p:cNvPicPr>
          <p:nvPr/>
        </p:nvPicPr>
        <p:blipFill>
          <a:blip r:embed="rId2"/>
          <a:stretch>
            <a:fillRect/>
          </a:stretch>
        </p:blipFill>
        <p:spPr>
          <a:xfrm>
            <a:off x="3679345" y="3420530"/>
            <a:ext cx="4833309" cy="814586"/>
          </a:xfrm>
          <a:prstGeom prst="rect">
            <a:avLst/>
          </a:prstGeom>
        </p:spPr>
      </p:pic>
    </p:spTree>
    <p:extLst>
      <p:ext uri="{BB962C8B-B14F-4D97-AF65-F5344CB8AC3E}">
        <p14:creationId xmlns:p14="http://schemas.microsoft.com/office/powerpoint/2010/main" val="3388723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Comic Sans MS" panose="030F0702030302020204" pitchFamily="66" charset="0"/>
                <a:cs typeface="Aharoni" panose="02010803020104030203" pitchFamily="2" charset="-79"/>
              </a:rPr>
              <a:t>A purpose-filled adaptation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7347" y="3164509"/>
            <a:ext cx="1397306" cy="1397344"/>
          </a:xfrm>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912" y="1506882"/>
            <a:ext cx="6791325"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322798" y="5788572"/>
            <a:ext cx="7956330" cy="461665"/>
          </a:xfrm>
          <a:prstGeom prst="rect">
            <a:avLst/>
          </a:prstGeom>
          <a:noFill/>
        </p:spPr>
        <p:txBody>
          <a:bodyPr wrap="square" rtlCol="0">
            <a:spAutoFit/>
          </a:bodyPr>
          <a:lstStyle/>
          <a:p>
            <a:r>
              <a:rPr lang="en-US" sz="2400" dirty="0">
                <a:latin typeface="Comic Sans MS" panose="030F0702030302020204" pitchFamily="66" charset="0"/>
                <a:cs typeface="Aharoni" panose="02010803020104030203" pitchFamily="2" charset="-79"/>
              </a:rPr>
              <a:t>Computation by Prof </a:t>
            </a:r>
            <a:r>
              <a:rPr lang="en-US" sz="2400" dirty="0" err="1" smtClean="0">
                <a:latin typeface="Comic Sans MS" panose="030F0702030302020204" pitchFamily="66" charset="0"/>
                <a:cs typeface="Aharoni" panose="02010803020104030203" pitchFamily="2" charset="-79"/>
              </a:rPr>
              <a:t>Krysztof</a:t>
            </a:r>
            <a:r>
              <a:rPr lang="en-US" sz="2400" dirty="0" smtClean="0">
                <a:latin typeface="Comic Sans MS" panose="030F0702030302020204" pitchFamily="66" charset="0"/>
                <a:cs typeface="Aharoni" panose="02010803020104030203" pitchFamily="2" charset="-79"/>
              </a:rPr>
              <a:t> </a:t>
            </a:r>
            <a:r>
              <a:rPr lang="en-US" sz="2400" dirty="0" err="1" smtClean="0">
                <a:latin typeface="Comic Sans MS" panose="030F0702030302020204" pitchFamily="66" charset="0"/>
                <a:cs typeface="Aharoni" panose="02010803020104030203" pitchFamily="2" charset="-79"/>
              </a:rPr>
              <a:t>Fidkowski</a:t>
            </a:r>
            <a:r>
              <a:rPr lang="en-US" sz="2400" dirty="0" smtClean="0">
                <a:latin typeface="Comic Sans MS" panose="030F0702030302020204" pitchFamily="66" charset="0"/>
                <a:cs typeface="Aharoni" panose="02010803020104030203" pitchFamily="2" charset="-79"/>
              </a:rPr>
              <a:t> (Michigan) </a:t>
            </a:r>
            <a:r>
              <a:rPr lang="en-US" dirty="0" smtClean="0">
                <a:latin typeface="Aharoni" panose="02010803020104030203" pitchFamily="2" charset="-79"/>
                <a:cs typeface="Aharoni" panose="02010803020104030203" pitchFamily="2" charset="-79"/>
              </a:rPr>
              <a:t>  </a:t>
            </a:r>
            <a:endParaRPr lang="en-US"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5574371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2600" y="812800"/>
            <a:ext cx="11061700" cy="3539430"/>
          </a:xfrm>
          <a:prstGeom prst="rect">
            <a:avLst/>
          </a:prstGeom>
          <a:noFill/>
        </p:spPr>
        <p:txBody>
          <a:bodyPr wrap="square" rtlCol="0">
            <a:spAutoFit/>
          </a:bodyPr>
          <a:lstStyle/>
          <a:p>
            <a:r>
              <a:rPr lang="en-US" sz="4000" b="1" dirty="0" smtClean="0">
                <a:latin typeface="Comic Sans MS" panose="030F0702030302020204" pitchFamily="66" charset="0"/>
              </a:rPr>
              <a:t>Modern CFD codes have evolved </a:t>
            </a:r>
          </a:p>
          <a:p>
            <a:endParaRPr lang="en-US" sz="4000" b="1" dirty="0">
              <a:latin typeface="Comic Sans MS" panose="030F0702030302020204" pitchFamily="66" charset="0"/>
            </a:endParaRPr>
          </a:p>
          <a:p>
            <a:r>
              <a:rPr lang="en-US" sz="2400" dirty="0" smtClean="0">
                <a:latin typeface="Comic Sans MS" panose="030F0702030302020204" pitchFamily="66" charset="0"/>
              </a:rPr>
              <a:t>Through natural selection. As the environment (design ambitions, available hardware) has changed, some algorithms have died away and others have been born.</a:t>
            </a:r>
            <a:br>
              <a:rPr lang="en-US" sz="2400" dirty="0" smtClean="0">
                <a:latin typeface="Comic Sans MS" panose="030F0702030302020204" pitchFamily="66" charset="0"/>
              </a:rPr>
            </a:br>
            <a:r>
              <a:rPr lang="en-US" sz="2400" dirty="0" smtClean="0">
                <a:latin typeface="Comic Sans MS" panose="030F0702030302020204" pitchFamily="66" charset="0"/>
              </a:rPr>
              <a:t/>
            </a:r>
            <a:br>
              <a:rPr lang="en-US" sz="2400" dirty="0" smtClean="0">
                <a:latin typeface="Comic Sans MS" panose="030F0702030302020204" pitchFamily="66" charset="0"/>
              </a:rPr>
            </a:br>
            <a:r>
              <a:rPr lang="en-US" sz="2400" dirty="0" smtClean="0">
                <a:latin typeface="Comic Sans MS" panose="030F0702030302020204" pitchFamily="66" charset="0"/>
              </a:rPr>
              <a:t>Evolution works with whatever already exists. Can CFD do better than evolve?</a:t>
            </a:r>
            <a:endParaRPr lang="en-US" sz="2400" dirty="0">
              <a:latin typeface="Comic Sans MS" panose="030F0702030302020204" pitchFamily="66" charset="0"/>
            </a:endParaRPr>
          </a:p>
        </p:txBody>
      </p:sp>
    </p:spTree>
    <p:extLst>
      <p:ext uri="{BB962C8B-B14F-4D97-AF65-F5344CB8AC3E}">
        <p14:creationId xmlns:p14="http://schemas.microsoft.com/office/powerpoint/2010/main" val="42230138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9754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X-Plane US postage stamp Priority M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835" y="2108333"/>
            <a:ext cx="4221211" cy="333956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X-Plane US postage stamp Express M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839" y="1944705"/>
            <a:ext cx="4196877" cy="3320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4795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983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8993" y="472966"/>
            <a:ext cx="9932276" cy="4401205"/>
          </a:xfrm>
          <a:prstGeom prst="rect">
            <a:avLst/>
          </a:prstGeom>
          <a:noFill/>
        </p:spPr>
        <p:txBody>
          <a:bodyPr wrap="square" rtlCol="0">
            <a:spAutoFit/>
          </a:bodyPr>
          <a:lstStyle/>
          <a:p>
            <a:r>
              <a:rPr lang="en-US" sz="2800" b="1" dirty="0" smtClean="0">
                <a:latin typeface="Comic Sans MS" panose="030F0702030302020204" pitchFamily="66" charset="0"/>
              </a:rPr>
              <a:t>Aerodynamics is hard because</a:t>
            </a:r>
            <a:r>
              <a:rPr lang="en-US" sz="2800" dirty="0" smtClean="0">
                <a:latin typeface="Comic Sans MS" panose="030F0702030302020204" pitchFamily="66" charset="0"/>
              </a:rPr>
              <a:t>……..   </a:t>
            </a:r>
          </a:p>
          <a:p>
            <a:endParaRPr lang="en-US" sz="2800" dirty="0">
              <a:latin typeface="Comic Sans MS" panose="030F0702030302020204" pitchFamily="66" charset="0"/>
            </a:endParaRPr>
          </a:p>
          <a:p>
            <a:r>
              <a:rPr lang="en-US" sz="2800" dirty="0" smtClean="0">
                <a:latin typeface="Comic Sans MS" panose="030F0702030302020204" pitchFamily="66" charset="0"/>
              </a:rPr>
              <a:t>Competition takes place at the margins. An increase of one percent in the drag of a typical airliner requires that 7-8 passengers be thrown off to accommodate the additional fuel.</a:t>
            </a:r>
          </a:p>
          <a:p>
            <a:endParaRPr lang="en-US" sz="2800" dirty="0">
              <a:latin typeface="Comic Sans MS" panose="030F0702030302020204" pitchFamily="66" charset="0"/>
            </a:endParaRPr>
          </a:p>
          <a:p>
            <a:r>
              <a:rPr lang="en-US" sz="2800" dirty="0" smtClean="0">
                <a:latin typeface="Comic Sans MS" panose="030F0702030302020204" pitchFamily="66" charset="0"/>
              </a:rPr>
              <a:t>The best operating point</a:t>
            </a:r>
          </a:p>
          <a:p>
            <a:r>
              <a:rPr lang="en-US" sz="2800" dirty="0">
                <a:latin typeface="Comic Sans MS" panose="030F0702030302020204" pitchFamily="66" charset="0"/>
              </a:rPr>
              <a:t>c</a:t>
            </a:r>
            <a:r>
              <a:rPr lang="en-US" sz="2800" dirty="0" smtClean="0">
                <a:latin typeface="Comic Sans MS" panose="030F0702030302020204" pitchFamily="66" charset="0"/>
              </a:rPr>
              <a:t>oincides with the onset </a:t>
            </a:r>
          </a:p>
          <a:p>
            <a:r>
              <a:rPr lang="en-US" sz="2800" dirty="0">
                <a:latin typeface="Comic Sans MS" panose="030F0702030302020204" pitchFamily="66" charset="0"/>
              </a:rPr>
              <a:t>o</a:t>
            </a:r>
            <a:r>
              <a:rPr lang="en-US" sz="2800" dirty="0" smtClean="0">
                <a:latin typeface="Comic Sans MS" panose="030F0702030302020204" pitchFamily="66" charset="0"/>
              </a:rPr>
              <a:t>f significant nonlinearity.</a:t>
            </a:r>
            <a:endParaRPr lang="en-US" sz="2800" dirty="0">
              <a:latin typeface="Comic Sans MS" panose="030F0702030302020204" pitchFamily="66" charset="0"/>
            </a:endParaRPr>
          </a:p>
        </p:txBody>
      </p:sp>
      <p:pic>
        <p:nvPicPr>
          <p:cNvPr id="3" name="Picture 2"/>
          <p:cNvPicPr>
            <a:picLocks noChangeAspect="1"/>
          </p:cNvPicPr>
          <p:nvPr/>
        </p:nvPicPr>
        <p:blipFill>
          <a:blip r:embed="rId3"/>
          <a:stretch>
            <a:fillRect/>
          </a:stretch>
        </p:blipFill>
        <p:spPr>
          <a:xfrm>
            <a:off x="6209315" y="3417339"/>
            <a:ext cx="5238750" cy="2924175"/>
          </a:xfrm>
          <a:prstGeom prst="rect">
            <a:avLst/>
          </a:prstGeom>
        </p:spPr>
      </p:pic>
      <p:sp>
        <p:nvSpPr>
          <p:cNvPr id="6" name="TextBox 5"/>
          <p:cNvSpPr txBox="1"/>
          <p:nvPr/>
        </p:nvSpPr>
        <p:spPr>
          <a:xfrm>
            <a:off x="8387255" y="5034457"/>
            <a:ext cx="352800" cy="523220"/>
          </a:xfrm>
          <a:prstGeom prst="rect">
            <a:avLst/>
          </a:prstGeom>
          <a:noFill/>
        </p:spPr>
        <p:txBody>
          <a:bodyPr wrap="square" rtlCol="0">
            <a:spAutoFit/>
          </a:bodyPr>
          <a:lstStyle/>
          <a:p>
            <a:r>
              <a:rPr lang="en-US" sz="2800" dirty="0" smtClean="0"/>
              <a:t>o</a:t>
            </a:r>
            <a:endParaRPr lang="en-US" sz="2800" dirty="0"/>
          </a:p>
        </p:txBody>
      </p:sp>
      <p:cxnSp>
        <p:nvCxnSpPr>
          <p:cNvPr id="8" name="Straight Arrow Connector 7"/>
          <p:cNvCxnSpPr/>
          <p:nvPr/>
        </p:nvCxnSpPr>
        <p:spPr>
          <a:xfrm>
            <a:off x="5433848" y="4614041"/>
            <a:ext cx="2953407" cy="546538"/>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6371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404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previewcf.turbosquid.com/Preview/2014/05/19__17_46_43/bw_0006_resize.jpg0dc46926-6bc3-4796-90a6-65bb93fbd049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199" y="3209924"/>
            <a:ext cx="2873375" cy="28733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5747" y="260004"/>
            <a:ext cx="11194703" cy="2185214"/>
          </a:xfrm>
          <a:prstGeom prst="rect">
            <a:avLst/>
          </a:prstGeom>
          <a:noFill/>
        </p:spPr>
        <p:txBody>
          <a:bodyPr wrap="square" rtlCol="0">
            <a:spAutoFit/>
          </a:bodyPr>
          <a:lstStyle/>
          <a:p>
            <a:r>
              <a:rPr lang="en-US" sz="3200" b="1" dirty="0" smtClean="0">
                <a:latin typeface="Comic Sans MS" panose="030F0702030302020204" pitchFamily="66" charset="0"/>
              </a:rPr>
              <a:t>Aerodynamics is hard because……..</a:t>
            </a:r>
          </a:p>
          <a:p>
            <a:endParaRPr lang="en-US" sz="3200" b="1" dirty="0">
              <a:latin typeface="Comic Sans MS" panose="030F0702030302020204" pitchFamily="66" charset="0"/>
            </a:endParaRPr>
          </a:p>
          <a:p>
            <a:r>
              <a:rPr lang="en-US" sz="2400" dirty="0" smtClean="0">
                <a:latin typeface="Comic Sans MS" panose="030F0702030302020204" pitchFamily="66" charset="0"/>
              </a:rPr>
              <a:t>Geometry is complex and also very important. There is little value in generic explanations. This puts great stress on grid generation. Unstructured tetrahedral grids are (relatively) easy to generate automatically.</a:t>
            </a:r>
            <a:endParaRPr lang="en-US" sz="2400" dirty="0">
              <a:latin typeface="Comic Sans MS" panose="030F0702030302020204" pitchFamily="66" charset="0"/>
            </a:endParaRPr>
          </a:p>
        </p:txBody>
      </p:sp>
      <p:sp>
        <p:nvSpPr>
          <p:cNvPr id="5" name="TextBox 4"/>
          <p:cNvSpPr txBox="1"/>
          <p:nvPr/>
        </p:nvSpPr>
        <p:spPr>
          <a:xfrm>
            <a:off x="5181600" y="4545011"/>
            <a:ext cx="4406900" cy="646331"/>
          </a:xfrm>
          <a:prstGeom prst="rect">
            <a:avLst/>
          </a:prstGeom>
          <a:noFill/>
        </p:spPr>
        <p:txBody>
          <a:bodyPr wrap="square" rtlCol="0">
            <a:spAutoFit/>
          </a:bodyPr>
          <a:lstStyle/>
          <a:p>
            <a:r>
              <a:rPr lang="en-US" dirty="0" smtClean="0">
                <a:latin typeface="Comic Sans MS" panose="030F0702030302020204" pitchFamily="66" charset="0"/>
              </a:rPr>
              <a:t>Compressor stag</a:t>
            </a:r>
            <a:r>
              <a:rPr lang="en-US" dirty="0" smtClean="0"/>
              <a:t>e of Rolls Royce</a:t>
            </a:r>
            <a:br>
              <a:rPr lang="en-US" dirty="0" smtClean="0"/>
            </a:br>
            <a:r>
              <a:rPr lang="en-US" dirty="0" smtClean="0"/>
              <a:t>Trent turbo jet</a:t>
            </a:r>
            <a:endParaRPr lang="en-US" dirty="0"/>
          </a:p>
        </p:txBody>
      </p:sp>
    </p:spTree>
    <p:extLst>
      <p:ext uri="{BB962C8B-B14F-4D97-AF65-F5344CB8AC3E}">
        <p14:creationId xmlns:p14="http://schemas.microsoft.com/office/powerpoint/2010/main" val="31491186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media.defenceindustrydaily.com/images/AIR_SU-35_Armed_AAMs_Test_Flight_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5807" y="2774789"/>
            <a:ext cx="4456388" cy="3137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2248" y="420414"/>
            <a:ext cx="11183007" cy="3785652"/>
          </a:xfrm>
          <a:prstGeom prst="rect">
            <a:avLst/>
          </a:prstGeom>
          <a:noFill/>
        </p:spPr>
        <p:txBody>
          <a:bodyPr wrap="square" rtlCol="0">
            <a:spAutoFit/>
          </a:bodyPr>
          <a:lstStyle/>
          <a:p>
            <a:r>
              <a:rPr lang="en-US" sz="3600" b="1" dirty="0" smtClean="0">
                <a:latin typeface="Comic Sans MS" panose="030F0702030302020204" pitchFamily="66" charset="0"/>
              </a:rPr>
              <a:t>Aerodynamics is hard because………  </a:t>
            </a:r>
          </a:p>
          <a:p>
            <a:endParaRPr lang="en-US" sz="3600" dirty="0">
              <a:latin typeface="Comic Sans MS" panose="030F0702030302020204" pitchFamily="66" charset="0"/>
            </a:endParaRPr>
          </a:p>
          <a:p>
            <a:r>
              <a:rPr lang="en-US" sz="2400" dirty="0">
                <a:latin typeface="Comic Sans MS" panose="030F0702030302020204" pitchFamily="66" charset="0"/>
              </a:rPr>
              <a:t>m</a:t>
            </a:r>
            <a:r>
              <a:rPr lang="en-US" sz="2400" dirty="0" smtClean="0">
                <a:latin typeface="Comic Sans MS" panose="030F0702030302020204" pitchFamily="66" charset="0"/>
              </a:rPr>
              <a:t>ilitary aircraft become cluttered with </a:t>
            </a:r>
          </a:p>
          <a:p>
            <a:r>
              <a:rPr lang="en-US" sz="2400" dirty="0">
                <a:latin typeface="Comic Sans MS" panose="030F0702030302020204" pitchFamily="66" charset="0"/>
              </a:rPr>
              <a:t>w</a:t>
            </a:r>
            <a:r>
              <a:rPr lang="en-US" sz="2400" dirty="0" smtClean="0">
                <a:latin typeface="Comic Sans MS" panose="030F0702030302020204" pitchFamily="66" charset="0"/>
              </a:rPr>
              <a:t>eapons (geometry again) and attempt </a:t>
            </a:r>
            <a:br>
              <a:rPr lang="en-US" sz="2400" dirty="0" smtClean="0">
                <a:latin typeface="Comic Sans MS" panose="030F0702030302020204" pitchFamily="66" charset="0"/>
              </a:rPr>
            </a:br>
            <a:r>
              <a:rPr lang="en-US" sz="2400" dirty="0" smtClean="0">
                <a:latin typeface="Comic Sans MS" panose="030F0702030302020204" pitchFamily="66" charset="0"/>
              </a:rPr>
              <a:t>wild maneuvers under extreme conditions.</a:t>
            </a:r>
            <a:br>
              <a:rPr lang="en-US" sz="2400" dirty="0" smtClean="0">
                <a:latin typeface="Comic Sans MS" panose="030F0702030302020204" pitchFamily="66" charset="0"/>
              </a:rPr>
            </a:br>
            <a:r>
              <a:rPr lang="en-US" sz="2400" dirty="0" smtClean="0">
                <a:latin typeface="Comic Sans MS" panose="030F0702030302020204" pitchFamily="66" charset="0"/>
              </a:rPr>
              <a:t/>
            </a:r>
            <a:br>
              <a:rPr lang="en-US" sz="2400" dirty="0" smtClean="0">
                <a:latin typeface="Comic Sans MS" panose="030F0702030302020204" pitchFamily="66" charset="0"/>
              </a:rPr>
            </a:br>
            <a:r>
              <a:rPr lang="en-US" sz="2400" dirty="0" smtClean="0">
                <a:latin typeface="Comic Sans MS" panose="030F0702030302020204" pitchFamily="66" charset="0"/>
              </a:rPr>
              <a:t>It takes a long time and a great deal of</a:t>
            </a:r>
          </a:p>
          <a:p>
            <a:r>
              <a:rPr lang="en-US" sz="2400" dirty="0">
                <a:latin typeface="Comic Sans MS" panose="030F0702030302020204" pitchFamily="66" charset="0"/>
              </a:rPr>
              <a:t>m</a:t>
            </a:r>
            <a:r>
              <a:rPr lang="en-US" sz="2400" dirty="0" smtClean="0">
                <a:latin typeface="Comic Sans MS" panose="030F0702030302020204" pitchFamily="66" charset="0"/>
              </a:rPr>
              <a:t>oney to produce a new combat aircraft.</a:t>
            </a:r>
            <a:br>
              <a:rPr lang="en-US" sz="2400" dirty="0" smtClean="0">
                <a:latin typeface="Comic Sans MS" panose="030F0702030302020204" pitchFamily="66" charset="0"/>
              </a:rPr>
            </a:br>
            <a:r>
              <a:rPr lang="en-US" sz="2400" dirty="0" smtClean="0">
                <a:latin typeface="Comic Sans MS" panose="030F0702030302020204" pitchFamily="66" charset="0"/>
              </a:rPr>
              <a:t>CFD is looked to in both respects.</a:t>
            </a:r>
            <a:endParaRPr lang="en-US" sz="2400" dirty="0">
              <a:latin typeface="Comic Sans MS" panose="030F0702030302020204" pitchFamily="66" charset="0"/>
            </a:endParaRPr>
          </a:p>
        </p:txBody>
      </p:sp>
    </p:spTree>
    <p:extLst>
      <p:ext uri="{BB962C8B-B14F-4D97-AF65-F5344CB8AC3E}">
        <p14:creationId xmlns:p14="http://schemas.microsoft.com/office/powerpoint/2010/main" val="30343462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048001" y="3159415"/>
            <a:ext cx="3289300" cy="2926727"/>
          </a:xfrm>
          <a:prstGeom prst="rect">
            <a:avLst/>
          </a:prstGeom>
        </p:spPr>
      </p:pic>
      <p:sp>
        <p:nvSpPr>
          <p:cNvPr id="2" name="TextBox 1"/>
          <p:cNvSpPr txBox="1"/>
          <p:nvPr/>
        </p:nvSpPr>
        <p:spPr>
          <a:xfrm>
            <a:off x="951362" y="0"/>
            <a:ext cx="10948757" cy="1938992"/>
          </a:xfrm>
          <a:prstGeom prst="rect">
            <a:avLst/>
          </a:prstGeom>
          <a:noFill/>
        </p:spPr>
        <p:txBody>
          <a:bodyPr wrap="square" rtlCol="0">
            <a:spAutoFit/>
          </a:bodyPr>
          <a:lstStyle/>
          <a:p>
            <a:r>
              <a:rPr lang="en-US" sz="3200" b="1" dirty="0" smtClean="0">
                <a:latin typeface="Comic Sans MS" panose="030F0702030302020204" pitchFamily="66" charset="0"/>
              </a:rPr>
              <a:t>Aerodynamics is hard because …</a:t>
            </a:r>
          </a:p>
          <a:p>
            <a:endParaRPr lang="en-US" sz="3200" b="1" dirty="0">
              <a:latin typeface="Comic Sans MS" panose="030F0702030302020204" pitchFamily="66" charset="0"/>
            </a:endParaRPr>
          </a:p>
          <a:p>
            <a:r>
              <a:rPr lang="en-US" sz="2800" dirty="0" smtClean="0">
                <a:latin typeface="Comic Sans MS" panose="030F0702030302020204" pitchFamily="66" charset="0"/>
              </a:rPr>
              <a:t>of turbulence which is a fractal phenomenon involving similar events being repeated at successively smaller scales. </a:t>
            </a:r>
            <a:endParaRPr lang="en-US" sz="2800" dirty="0">
              <a:latin typeface="Comic Sans MS" panose="030F0702030302020204" pitchFamily="66" charset="0"/>
            </a:endParaRPr>
          </a:p>
        </p:txBody>
      </p:sp>
      <p:pic>
        <p:nvPicPr>
          <p:cNvPr id="3" name="Picture 2"/>
          <p:cNvPicPr>
            <a:picLocks noChangeAspect="1"/>
          </p:cNvPicPr>
          <p:nvPr/>
        </p:nvPicPr>
        <p:blipFill>
          <a:blip r:embed="rId3"/>
          <a:stretch>
            <a:fillRect/>
          </a:stretch>
        </p:blipFill>
        <p:spPr>
          <a:xfrm>
            <a:off x="124615" y="3121315"/>
            <a:ext cx="2967155" cy="3132630"/>
          </a:xfrm>
          <a:prstGeom prst="rect">
            <a:avLst/>
          </a:prstGeom>
        </p:spPr>
      </p:pic>
      <p:pic>
        <p:nvPicPr>
          <p:cNvPr id="5" name="Picture 4"/>
          <p:cNvPicPr>
            <a:picLocks noChangeAspect="1"/>
          </p:cNvPicPr>
          <p:nvPr/>
        </p:nvPicPr>
        <p:blipFill>
          <a:blip r:embed="rId4"/>
          <a:stretch>
            <a:fillRect/>
          </a:stretch>
        </p:blipFill>
        <p:spPr>
          <a:xfrm>
            <a:off x="9172914" y="3058559"/>
            <a:ext cx="2981862" cy="3111018"/>
          </a:xfrm>
          <a:prstGeom prst="rect">
            <a:avLst/>
          </a:prstGeom>
        </p:spPr>
      </p:pic>
      <p:pic>
        <p:nvPicPr>
          <p:cNvPr id="6" name="Picture 5"/>
          <p:cNvPicPr>
            <a:picLocks noChangeAspect="1"/>
          </p:cNvPicPr>
          <p:nvPr/>
        </p:nvPicPr>
        <p:blipFill>
          <a:blip r:embed="rId5"/>
          <a:stretch>
            <a:fillRect/>
          </a:stretch>
        </p:blipFill>
        <p:spPr>
          <a:xfrm>
            <a:off x="6018418" y="3029545"/>
            <a:ext cx="3053899" cy="3158543"/>
          </a:xfrm>
          <a:prstGeom prst="rect">
            <a:avLst/>
          </a:prstGeom>
        </p:spPr>
      </p:pic>
      <p:sp>
        <p:nvSpPr>
          <p:cNvPr id="7" name="TextBox 6"/>
          <p:cNvSpPr txBox="1"/>
          <p:nvPr/>
        </p:nvSpPr>
        <p:spPr>
          <a:xfrm>
            <a:off x="423635" y="6332001"/>
            <a:ext cx="5336269" cy="400110"/>
          </a:xfrm>
          <a:prstGeom prst="rect">
            <a:avLst/>
          </a:prstGeom>
          <a:noFill/>
        </p:spPr>
        <p:txBody>
          <a:bodyPr wrap="none" rtlCol="0">
            <a:spAutoFit/>
          </a:bodyPr>
          <a:lstStyle/>
          <a:p>
            <a:r>
              <a:rPr lang="en-US" sz="2000" smtClean="0"/>
              <a:t>Yokokawa, </a:t>
            </a:r>
            <a:r>
              <a:rPr lang="en-US" sz="2000" dirty="0" err="1" smtClean="0"/>
              <a:t>Itakura</a:t>
            </a:r>
            <a:r>
              <a:rPr lang="en-US" sz="2000" dirty="0" smtClean="0"/>
              <a:t>, Uno, </a:t>
            </a:r>
            <a:r>
              <a:rPr lang="en-US" sz="2000" dirty="0" err="1" smtClean="0"/>
              <a:t>Ishikara</a:t>
            </a:r>
            <a:r>
              <a:rPr lang="en-US" sz="2000" dirty="0" smtClean="0"/>
              <a:t>, ACM/IEEE, 2002</a:t>
            </a:r>
            <a:endParaRPr lang="en-US" sz="2000" dirty="0"/>
          </a:p>
        </p:txBody>
      </p:sp>
    </p:spTree>
    <p:extLst>
      <p:ext uri="{BB962C8B-B14F-4D97-AF65-F5344CB8AC3E}">
        <p14:creationId xmlns:p14="http://schemas.microsoft.com/office/powerpoint/2010/main" val="31286281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0317" y="903890"/>
            <a:ext cx="10762593" cy="3785652"/>
          </a:xfrm>
          <a:prstGeom prst="rect">
            <a:avLst/>
          </a:prstGeom>
          <a:noFill/>
        </p:spPr>
        <p:txBody>
          <a:bodyPr wrap="square" rtlCol="0">
            <a:spAutoFit/>
          </a:bodyPr>
          <a:lstStyle/>
          <a:p>
            <a:r>
              <a:rPr lang="en-US" sz="3600" b="1" dirty="0" smtClean="0">
                <a:latin typeface="Comic Sans MS" panose="030F0702030302020204" pitchFamily="66" charset="0"/>
              </a:rPr>
              <a:t>Aerodynamics is hard because it is easy!  </a:t>
            </a:r>
          </a:p>
          <a:p>
            <a:endParaRPr lang="en-US" sz="3600" b="1" dirty="0">
              <a:latin typeface="Comic Sans MS" panose="030F0702030302020204" pitchFamily="66" charset="0"/>
            </a:endParaRPr>
          </a:p>
          <a:p>
            <a:r>
              <a:rPr lang="en-US" sz="2800" dirty="0" smtClean="0">
                <a:latin typeface="Comic Sans MS" panose="030F0702030302020204" pitchFamily="66" charset="0"/>
              </a:rPr>
              <a:t>In many problems from other areas the geometry or the material properties may be unknown. There is little point to making the simulations more accurate than the data. Often in aerodynamics the numerical errors dominate.</a:t>
            </a:r>
          </a:p>
          <a:p>
            <a:endParaRPr lang="en-US" sz="2800" dirty="0">
              <a:latin typeface="Comic Sans MS" panose="030F0702030302020204" pitchFamily="66" charset="0"/>
            </a:endParaRPr>
          </a:p>
          <a:p>
            <a:r>
              <a:rPr lang="en-US" sz="2800" dirty="0" smtClean="0">
                <a:latin typeface="Comic Sans MS" panose="030F0702030302020204" pitchFamily="66" charset="0"/>
              </a:rPr>
              <a:t>There is nothing to hide behind!</a:t>
            </a:r>
            <a:endParaRPr lang="en-US" sz="2800" dirty="0">
              <a:latin typeface="Comic Sans MS" panose="030F0702030302020204" pitchFamily="66" charset="0"/>
            </a:endParaRPr>
          </a:p>
        </p:txBody>
      </p:sp>
    </p:spTree>
    <p:extLst>
      <p:ext uri="{BB962C8B-B14F-4D97-AF65-F5344CB8AC3E}">
        <p14:creationId xmlns:p14="http://schemas.microsoft.com/office/powerpoint/2010/main" val="37866718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25528</TotalTime>
  <Words>2617</Words>
  <Application>Microsoft Office PowerPoint</Application>
  <PresentationFormat>Widescreen</PresentationFormat>
  <Paragraphs>248</Paragraphs>
  <Slides>50</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Aharoni</vt:lpstr>
      <vt:lpstr>Arial</vt:lpstr>
      <vt:lpstr>Calibri</vt:lpstr>
      <vt:lpstr>Calibri Light</vt:lpstr>
      <vt:lpstr>Cambria Math</vt:lpstr>
      <vt:lpstr>Comic Sans MS</vt:lpstr>
      <vt:lpstr>Times New Roman</vt:lpstr>
      <vt:lpstr>Office Theme</vt:lpstr>
      <vt:lpstr>A History of Computational Aerodynamics  Philip Roe  Department of Aerospace Engineering University of Michigan</vt:lpstr>
      <vt:lpstr>PowerPoint Presentation</vt:lpstr>
      <vt:lpstr>Basic parameters</vt:lpstr>
      <vt:lpstr>PowerPoint Presentation</vt:lpstr>
      <vt:lpstr>PowerPoint Presentation</vt:lpstr>
      <vt:lpstr>PowerPoint Presentation</vt:lpstr>
      <vt:lpstr>PowerPoint Presentation</vt:lpstr>
      <vt:lpstr>PowerPoint Presentation</vt:lpstr>
      <vt:lpstr>PowerPoint Presentation</vt:lpstr>
      <vt:lpstr>The Wright brothers…..   Had no reliable theory of flight to guide them, largely for lack of a useable mathematical model.  The Navier-Stokes equations were known but much too complicated to solve.  Simplifications were not trusted-Neglecting viscosity and rotation gives a potential flow that predicts zero resistance.  Early designers used crude experiments and analogies from  natural flight. They placed no reliance on what theory there was.</vt:lpstr>
      <vt:lpstr>Avoiding the Navier-Stokes equations</vt:lpstr>
      <vt:lpstr>Aerodynamics is hard because</vt:lpstr>
      <vt:lpstr>PowerPoint Presentation</vt:lpstr>
      <vt:lpstr>PowerPoint Presentation</vt:lpstr>
      <vt:lpstr>PowerPoint Presentation</vt:lpstr>
      <vt:lpstr>The battle of the Atlantic</vt:lpstr>
      <vt:lpstr>PowerPoint Presentation</vt:lpstr>
      <vt:lpstr>PowerPoint Presentation</vt:lpstr>
      <vt:lpstr>PowerPoint Presentation</vt:lpstr>
      <vt:lpstr>PowerPoint Presentation</vt:lpstr>
      <vt:lpstr>PowerPoint Presentation</vt:lpstr>
      <vt:lpstr>PowerPoint Presentation</vt:lpstr>
      <vt:lpstr>The potential equation</vt:lpstr>
      <vt:lpstr>The outcome was devastating!</vt:lpstr>
      <vt:lpstr>Scatter was huge!</vt:lpstr>
      <vt:lpstr>      The potential flow model…..  is justified theoretically by the fact that the neglected irreversibility of the shockwave is of the order of the cube of the shock strength (and so the cube of the drag resistance, which is the thing that we are trying to keep small)  However, there is no geometrical feature to keep the shock at any particular location on the surface. The location, and therefore the strength, is decided by a very subtle balance of forces.  The Stockholm Olympics sounded the death knell for potential flow as a model for  transonic aerodynamics          </vt:lpstr>
      <vt:lpstr>Things have got a lot better, by the way</vt:lpstr>
      <vt:lpstr>The finite-volume approach</vt:lpstr>
      <vt:lpstr>A step sideways-the shocktube fiasco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Improving the mesh</vt:lpstr>
      <vt:lpstr>CFD for a purpose</vt:lpstr>
      <vt:lpstr>A troublesome case</vt:lpstr>
      <vt:lpstr>Entropy balance</vt:lpstr>
      <vt:lpstr>A purpose-filled adaptation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 in Aerodynamics</dc:title>
  <dc:creator>Philip Roe</dc:creator>
  <cp:lastModifiedBy>Philip Roe</cp:lastModifiedBy>
  <cp:revision>143</cp:revision>
  <cp:lastPrinted>2015-09-01T16:46:47Z</cp:lastPrinted>
  <dcterms:created xsi:type="dcterms:W3CDTF">2015-08-29T02:43:39Z</dcterms:created>
  <dcterms:modified xsi:type="dcterms:W3CDTF">2015-10-09T09:26:11Z</dcterms:modified>
</cp:coreProperties>
</file>