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eps" ContentType="image/unknown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57" r:id="rId4"/>
    <p:sldId id="258" r:id="rId5"/>
    <p:sldId id="291" r:id="rId6"/>
    <p:sldId id="293" r:id="rId7"/>
    <p:sldId id="279" r:id="rId8"/>
    <p:sldId id="260" r:id="rId9"/>
    <p:sldId id="278" r:id="rId10"/>
    <p:sldId id="263" r:id="rId11"/>
    <p:sldId id="264" r:id="rId12"/>
    <p:sldId id="265" r:id="rId13"/>
    <p:sldId id="284" r:id="rId14"/>
    <p:sldId id="266" r:id="rId15"/>
    <p:sldId id="267" r:id="rId16"/>
    <p:sldId id="269" r:id="rId17"/>
    <p:sldId id="273" r:id="rId18"/>
    <p:sldId id="274" r:id="rId19"/>
    <p:sldId id="275" r:id="rId20"/>
    <p:sldId id="285" r:id="rId21"/>
    <p:sldId id="270" r:id="rId22"/>
    <p:sldId id="271" r:id="rId23"/>
    <p:sldId id="268" r:id="rId24"/>
    <p:sldId id="272" r:id="rId25"/>
    <p:sldId id="276" r:id="rId26"/>
    <p:sldId id="277" r:id="rId27"/>
    <p:sldId id="280" r:id="rId28"/>
    <p:sldId id="288" r:id="rId29"/>
    <p:sldId id="286" r:id="rId30"/>
    <p:sldId id="287" r:id="rId31"/>
    <p:sldId id="289" r:id="rId32"/>
    <p:sldId id="297" r:id="rId33"/>
    <p:sldId id="301" r:id="rId34"/>
    <p:sldId id="281" r:id="rId35"/>
    <p:sldId id="282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C00000"/>
    <a:srgbClr val="DBEEF4"/>
    <a:srgbClr val="C6D9F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283" autoAdjust="0"/>
  </p:normalViewPr>
  <p:slideViewPr>
    <p:cSldViewPr>
      <p:cViewPr varScale="1">
        <p:scale>
          <a:sx n="70" d="100"/>
          <a:sy n="70" d="100"/>
        </p:scale>
        <p:origin x="5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1771F-19BB-45D6-9253-AC4FA393ECC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D7179-9EDE-454E-B596-393C71E79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2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7179-9EDE-454E-B596-393C71E79C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08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2EB66-27F1-46A9-AD01-EB89610E5C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72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7179-9EDE-454E-B596-393C71E79C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1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7179-9EDE-454E-B596-393C71E79CA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49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2EB66-27F1-46A9-AD01-EB89610E5C2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4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B7E-3B24-450A-BEC7-068C158D4C8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B59-E2DB-4A6E-8894-25EAD6BB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8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B7E-3B24-450A-BEC7-068C158D4C8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B59-E2DB-4A6E-8894-25EAD6BB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0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B7E-3B24-450A-BEC7-068C158D4C8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B59-E2DB-4A6E-8894-25EAD6BB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5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B7E-3B24-450A-BEC7-068C158D4C8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B59-E2DB-4A6E-8894-25EAD6BB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0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B7E-3B24-450A-BEC7-068C158D4C8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B59-E2DB-4A6E-8894-25EAD6BB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2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B7E-3B24-450A-BEC7-068C158D4C8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B59-E2DB-4A6E-8894-25EAD6BB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7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B7E-3B24-450A-BEC7-068C158D4C8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B59-E2DB-4A6E-8894-25EAD6BB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22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B7E-3B24-450A-BEC7-068C158D4C8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B59-E2DB-4A6E-8894-25EAD6BB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06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B7E-3B24-450A-BEC7-068C158D4C8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B59-E2DB-4A6E-8894-25EAD6BB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10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B7E-3B24-450A-BEC7-068C158D4C8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B59-E2DB-4A6E-8894-25EAD6BB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41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B7E-3B24-450A-BEC7-068C158D4C8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B59-E2DB-4A6E-8894-25EAD6BB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5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B7E-3B24-450A-BEC7-068C158D4C8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B59-E2DB-4A6E-8894-25EAD6BB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6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B7E-3B24-450A-BEC7-068C158D4C8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B59-E2DB-4A6E-8894-25EAD6BB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08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B7E-3B24-450A-BEC7-068C158D4C8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B59-E2DB-4A6E-8894-25EAD6BB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B7E-3B24-450A-BEC7-068C158D4C8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B59-E2DB-4A6E-8894-25EAD6BB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B7E-3B24-450A-BEC7-068C158D4C8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B59-E2DB-4A6E-8894-25EAD6BB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B7E-3B24-450A-BEC7-068C158D4C8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B59-E2DB-4A6E-8894-25EAD6BB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7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B7E-3B24-450A-BEC7-068C158D4C8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B59-E2DB-4A6E-8894-25EAD6BB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2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B7E-3B24-450A-BEC7-068C158D4C8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B59-E2DB-4A6E-8894-25EAD6BB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9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B7E-3B24-450A-BEC7-068C158D4C8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B59-E2DB-4A6E-8894-25EAD6BB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7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B7E-3B24-450A-BEC7-068C158D4C8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B59-E2DB-4A6E-8894-25EAD6BB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5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B7E-3B24-450A-BEC7-068C158D4C8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B59-E2DB-4A6E-8894-25EAD6BB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3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6B7E-3B24-450A-BEC7-068C158D4C8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55B59-E2DB-4A6E-8894-25EAD6BB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3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6B7E-3B24-450A-BEC7-068C158D4C8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55B59-E2DB-4A6E-8894-25EAD6BB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8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eps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0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1.png"/><Relationship Id="rId4" Type="http://schemas.microsoft.com/office/2007/relationships/hdphoto" Target="../media/hdphoto3.wdp"/><Relationship Id="rId9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A third-order active flux scheme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78530" y="2551837"/>
            <a:ext cx="47532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Philip Roe</a:t>
            </a:r>
          </a:p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Department of Aerospace Engineering</a:t>
            </a:r>
          </a:p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University of Michigan</a:t>
            </a: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215116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Fortieth </a:t>
            </a:r>
            <a:r>
              <a:rPr lang="en-US" sz="2400" dirty="0" err="1" smtClean="0">
                <a:latin typeface="Comic Sans MS" panose="030F0702030302020204" pitchFamily="66" charset="0"/>
              </a:rPr>
              <a:t>Woudschoten</a:t>
            </a:r>
            <a:r>
              <a:rPr lang="en-US" sz="2400" dirty="0" smtClean="0">
                <a:latin typeface="Comic Sans MS" panose="030F0702030302020204" pitchFamily="66" charset="0"/>
              </a:rPr>
              <a:t> Conference on Numerical Analysis</a:t>
            </a: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7-9 October, 2015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Interpretation as characteristic tracing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8229600" cy="292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619071"/>
            <a:ext cx="68900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Given the reconstruction on the left, transfer 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data from EFR to E’F’R and integrate using 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Simpson’s Rule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Dissipation analysis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229600" cy="418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43800" y="5139813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0.00406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67600" y="506084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0.406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47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1" y="228600"/>
            <a:ext cx="8987357" cy="673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28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Experiments on a Gaussian profile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248400" cy="39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368738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To obtain similar accuracy, Scheme V requires three times fewer points, three times fewer </a:t>
            </a:r>
            <a:r>
              <a:rPr lang="en-US" sz="2000" dirty="0" err="1" smtClean="0">
                <a:latin typeface="Comic Sans MS" panose="030F0702030302020204" pitchFamily="66" charset="0"/>
              </a:rPr>
              <a:t>timesteps</a:t>
            </a:r>
            <a:r>
              <a:rPr lang="en-US" sz="2000" dirty="0" smtClean="0">
                <a:latin typeface="Comic Sans MS" panose="030F0702030302020204" pitchFamily="66" charset="0"/>
              </a:rPr>
              <a:t>, and 2.5 times fewer operations per time step. (3</a:t>
            </a:r>
            <a:r>
              <a:rPr lang="en-US" sz="20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2000" dirty="0" smtClean="0">
                <a:latin typeface="Comic Sans MS" panose="030F0702030302020204" pitchFamily="66" charset="0"/>
              </a:rPr>
              <a:t> x 2.5 ~ 20)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0" y="3657600"/>
            <a:ext cx="609600" cy="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486400" y="4114800"/>
            <a:ext cx="1524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anose="030F0702030302020204" pitchFamily="66" charset="0"/>
              </a:rPr>
              <a:t>Scalar conservation laws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519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Need only a first-order correction to the characteristic origin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039" y="2229798"/>
            <a:ext cx="5154561" cy="378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1905000"/>
            <a:ext cx="4800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rot="10800000" flipV="1">
                <a:off x="3282460" y="2045132"/>
                <a:ext cx="27266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ξ</m:t>
                    </m:r>
                    <m:r>
                      <a:rPr lang="en-US" b="0" i="1" baseline="-25000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=1 − </m:t>
                    </m:r>
                  </m:oMath>
                </a14:m>
                <a:r>
                  <a:rPr lang="en-US" dirty="0" err="1" smtClean="0"/>
                  <a:t>a</a:t>
                </a:r>
                <a:r>
                  <a:rPr lang="en-US" baseline="-25000" dirty="0" err="1" smtClean="0"/>
                  <a:t>R</a:t>
                </a:r>
                <a:r>
                  <a:rPr lang="el-GR" dirty="0" smtClean="0"/>
                  <a:t>Δ</a:t>
                </a:r>
                <a:r>
                  <a:rPr lang="en-US" dirty="0" smtClean="0"/>
                  <a:t>t /(1+ </a:t>
                </a:r>
                <a:r>
                  <a:rPr lang="en-US" dirty="0" smtClean="0">
                    <a:latin typeface="Cambria Math"/>
                    <a:ea typeface="Cambria Math"/>
                  </a:rPr>
                  <a:t>∂</a:t>
                </a:r>
                <a:r>
                  <a:rPr lang="el-GR" dirty="0" smtClean="0">
                    <a:latin typeface="Cambria Math"/>
                    <a:ea typeface="Cambria Math"/>
                  </a:rPr>
                  <a:t>ξ</a:t>
                </a:r>
                <a:r>
                  <a:rPr lang="en-US" dirty="0" smtClean="0"/>
                  <a:t> a)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282460" y="2045132"/>
                <a:ext cx="272662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446" t="-114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General multidimensional approach to advection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The solution is assumed continuous across boundaries of simplex elements; no Riemann solver.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Most degrees of freedom are assigned to the boundaries and therefore shared among more than one element.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One degree of freedom is assigned to the element average. Polynomial reconstruction.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All values except cell average updated by characteristic tracing for advection terms and by Poisson integrals for acoustic terms. 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Cell average is updated from boundary fluxes.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Order of accuracy is  p + 1; method is exact on any grid for linear equations if data is globally of the form assumed for the reconstruction.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Method is fully discrete and stable to the maximum physically allowed </a:t>
            </a:r>
            <a:r>
              <a:rPr lang="en-US" sz="2000" dirty="0" err="1" smtClean="0">
                <a:latin typeface="Comic Sans MS" panose="030F0702030302020204" pitchFamily="66" charset="0"/>
              </a:rPr>
              <a:t>timestep</a:t>
            </a:r>
            <a:r>
              <a:rPr lang="en-US" sz="20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Linear advection in two dimensions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895600"/>
            <a:ext cx="2743200" cy="2362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459468"/>
            <a:ext cx="786465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From each boundary point, the characteristic line d</a:t>
            </a:r>
            <a:r>
              <a:rPr lang="en-US" b="1" dirty="0" smtClean="0">
                <a:latin typeface="Comic Sans MS" panose="030F0702030302020204" pitchFamily="66" charset="0"/>
              </a:rPr>
              <a:t>x</a:t>
            </a:r>
            <a:r>
              <a:rPr lang="en-US" dirty="0" smtClean="0">
                <a:latin typeface="Comic Sans MS" panose="030F0702030302020204" pitchFamily="66" charset="0"/>
              </a:rPr>
              <a:t>= </a:t>
            </a:r>
            <a:r>
              <a:rPr lang="en-US" b="1" dirty="0" smtClean="0">
                <a:latin typeface="Comic Sans MS" panose="030F0702030302020204" pitchFamily="66" charset="0"/>
              </a:rPr>
              <a:t>a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l-GR" dirty="0" smtClean="0">
                <a:latin typeface="Comic Sans MS" panose="030F0702030302020204" pitchFamily="66" charset="0"/>
              </a:rPr>
              <a:t>Δ</a:t>
            </a:r>
            <a:r>
              <a:rPr lang="en-US" dirty="0" smtClean="0">
                <a:latin typeface="Comic Sans MS" panose="030F0702030302020204" pitchFamily="66" charset="0"/>
              </a:rPr>
              <a:t>t is drawn </a:t>
            </a:r>
          </a:p>
          <a:p>
            <a:r>
              <a:rPr lang="en-US" dirty="0">
                <a:latin typeface="Comic Sans MS" panose="030F0702030302020204" pitchFamily="66" charset="0"/>
              </a:rPr>
              <a:t>b</a:t>
            </a:r>
            <a:r>
              <a:rPr lang="en-US" dirty="0" smtClean="0">
                <a:latin typeface="Comic Sans MS" panose="030F0702030302020204" pitchFamily="66" charset="0"/>
              </a:rPr>
              <a:t>ackward. The new value of u at A is taken from the point </a:t>
            </a:r>
            <a:r>
              <a:rPr lang="en-US" b="1" i="1" dirty="0" smtClean="0">
                <a:latin typeface="Comic Sans MS" panose="030F0702030302020204" pitchFamily="66" charset="0"/>
              </a:rPr>
              <a:t>a.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The value at </a:t>
            </a:r>
            <a:r>
              <a:rPr lang="el-GR" dirty="0" smtClean="0">
                <a:latin typeface="Comic Sans MS" panose="030F0702030302020204" pitchFamily="66" charset="0"/>
              </a:rPr>
              <a:t>Δ</a:t>
            </a:r>
            <a:r>
              <a:rPr lang="en-US" dirty="0" smtClean="0">
                <a:latin typeface="Comic Sans MS" panose="030F0702030302020204" pitchFamily="66" charset="0"/>
              </a:rPr>
              <a:t>t/2 is taken from halfway along. Then a Simpsons Rule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integral is made of the flux at that point with respect to time and this </a:t>
            </a:r>
          </a:p>
          <a:p>
            <a:r>
              <a:rPr lang="en-US" dirty="0">
                <a:latin typeface="Comic Sans MS" panose="030F0702030302020204" pitchFamily="66" charset="0"/>
              </a:rPr>
              <a:t>i</a:t>
            </a:r>
            <a:r>
              <a:rPr lang="en-US" dirty="0" smtClean="0">
                <a:latin typeface="Comic Sans MS" panose="030F0702030302020204" pitchFamily="66" charset="0"/>
              </a:rPr>
              <a:t>s used to update the cell average.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The integral of the new quadratic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reconstruction is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In general the two cell averages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do not agree and a cubic bubble</a:t>
            </a:r>
          </a:p>
          <a:p>
            <a:r>
              <a:rPr lang="en-US" dirty="0">
                <a:latin typeface="Comic Sans MS" panose="030F0702030302020204" pitchFamily="66" charset="0"/>
              </a:rPr>
              <a:t>f</a:t>
            </a:r>
            <a:r>
              <a:rPr lang="en-US" dirty="0" smtClean="0">
                <a:latin typeface="Comic Sans MS" panose="030F0702030302020204" pitchFamily="66" charset="0"/>
              </a:rPr>
              <a:t>unction is added to ensure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conservation. In smooth regions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this has a fourth order effect.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810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 = 𝑆</a:t>
            </a:r>
            <a:r>
              <a:rPr lang="en-US" dirty="0"/>
              <a:t>/</a:t>
            </a:r>
            <a:r>
              <a:rPr lang="en-US" dirty="0" smtClean="0"/>
              <a:t>3 [</a:t>
            </a:r>
            <a:r>
              <a:rPr lang="en-US" dirty="0"/>
              <a:t>𝑢</a:t>
            </a:r>
            <a:r>
              <a:rPr lang="en-US" baseline="-25000" dirty="0"/>
              <a:t>𝑎</a:t>
            </a:r>
            <a:r>
              <a:rPr lang="en-US" dirty="0"/>
              <a:t>+𝑢</a:t>
            </a:r>
            <a:r>
              <a:rPr lang="en-US" baseline="-25000" dirty="0"/>
              <a:t>𝑏</a:t>
            </a:r>
            <a:r>
              <a:rPr lang="en-US" dirty="0"/>
              <a:t>+𝑢</a:t>
            </a:r>
            <a:r>
              <a:rPr lang="en-US" baseline="-25000" dirty="0"/>
              <a:t>𝑐</a:t>
            </a:r>
            <a:r>
              <a:rPr lang="en-US" b="1" dirty="0"/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Two-dimensional advection test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3467100" cy="257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8024"/>
            <a:ext cx="25717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290887"/>
            <a:ext cx="25622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248024"/>
            <a:ext cx="30765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3158" y="392454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Initial data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7040" y="3911764"/>
            <a:ext cx="146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One circuit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3888" y="392454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Five circuits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040" y="4419600"/>
            <a:ext cx="4743450" cy="155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29200" y="5998362"/>
            <a:ext cx="304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L2 errors after one circuit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1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Nonlinear advection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1" y="1166018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Comic Sans MS" panose="030F0702030302020204" pitchFamily="66" charset="0"/>
                  </a:rPr>
                  <a:t>The multidimensional Burgers equation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𝒗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𝒗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∙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𝒗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4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Comic Sans MS" panose="030F0702030302020204" pitchFamily="66" charset="0"/>
                  </a:rPr>
                  <a:t>It is dealt with by a small correction to the characteristic origin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</a:rPr>
                      <m:t>Δ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r>
                      <a:rPr lang="en-US" sz="2400" b="1" i="1" smtClean="0">
                        <a:latin typeface="Cambria Math"/>
                      </a:rPr>
                      <m:t>𝒗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/>
                      </a:rPr>
                      <m:t>Δ</m:t>
                    </m:r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 /(1+ </m:t>
                    </m:r>
                    <m:r>
                      <a:rPr lang="en-US" sz="2400" b="0" i="1" smtClean="0">
                        <a:latin typeface="Cambria Math"/>
                      </a:rPr>
                      <m:t>𝛻</m:t>
                    </m:r>
                    <m:r>
                      <a:rPr lang="en-US" sz="2400" b="0" i="1" smtClean="0">
                        <a:latin typeface="Cambria Math"/>
                      </a:rPr>
                      <m:t>⋅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166018"/>
                <a:ext cx="8229600" cy="4525963"/>
              </a:xfrm>
              <a:blipFill rotWithShape="1">
                <a:blip r:embed="rId2"/>
                <a:stretch>
                  <a:fillRect l="-1111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895600"/>
            <a:ext cx="7620000" cy="361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0" y="2362200"/>
            <a:ext cx="3581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Now for Acoustics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Van Leer’s approach to advection can be generalized as follows;</a:t>
                </a:r>
              </a:p>
              <a:p>
                <a:pPr marL="0" indent="0">
                  <a:buNone/>
                </a:pPr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be any evolution equation for which the IVP can be solved exactly in the linear case.</a:t>
                </a:r>
              </a:p>
              <a:p>
                <a:pPr marL="0" indent="0">
                  <a:buNone/>
                </a:pPr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Represent the data as the weighted sum of basis functions within each cell; choose the basis functions so that the solution to the IVP is straightforward. and advance by </a:t>
                </a:r>
                <a:r>
                  <a:rPr lang="el-GR" sz="1800" dirty="0" smtClean="0">
                    <a:latin typeface="Comic Sans MS" panose="030F0702030302020204" pitchFamily="66" charset="0"/>
                  </a:rPr>
                  <a:t>Δ</a:t>
                </a:r>
                <a:r>
                  <a:rPr lang="en-US" sz="1800" dirty="0" smtClean="0">
                    <a:latin typeface="Comic Sans MS" panose="030F0702030302020204" pitchFamily="66" charset="0"/>
                  </a:rPr>
                  <a:t>t.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Project the solution onto the basis functions and repeat.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An example is the scalar wave equation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smtClean="0">
                        <a:latin typeface="Cambria Math"/>
                      </a:rPr>
                      <m:t>φ</m:t>
                    </m:r>
                    <m:r>
                      <a:rPr lang="en-US" sz="1800" b="0" i="1" baseline="-25000" smtClean="0">
                        <a:latin typeface="Cambria Math"/>
                      </a:rPr>
                      <m:t>𝑡𝑡</m:t>
                    </m:r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 </m:t>
                    </m:r>
                    <m:r>
                      <a:rPr lang="el-GR" sz="1800" i="1">
                        <a:latin typeface="Cambria Math"/>
                      </a:rPr>
                      <m:t>𝛻</m:t>
                    </m:r>
                    <m:r>
                      <a:rPr lang="en-US" sz="1800" b="0" i="1" baseline="30000" smtClean="0">
                        <a:latin typeface="Cambria Math"/>
                      </a:rPr>
                      <m:t>2</m:t>
                    </m:r>
                    <m:r>
                      <a:rPr lang="en-US" sz="18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1800" i="1" smtClean="0">
                        <a:latin typeface="Cambria Math"/>
                      </a:rPr>
                      <m:t>φ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 for which we have the </a:t>
                </a:r>
                <a:r>
                  <a:rPr lang="en-US" sz="1800" dirty="0">
                    <a:latin typeface="Comic Sans MS" panose="030F0702030302020204" pitchFamily="66" charset="0"/>
                  </a:rPr>
                  <a:t>P</a:t>
                </a:r>
                <a:r>
                  <a:rPr lang="en-US" sz="1800" dirty="0" smtClean="0">
                    <a:latin typeface="Comic Sans MS" panose="030F0702030302020204" pitchFamily="66" charset="0"/>
                  </a:rPr>
                  <a:t>oisson integral</a:t>
                </a:r>
              </a:p>
              <a:p>
                <a:pPr marL="0" indent="0">
                  <a:buNone/>
                </a:pPr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𝑐𝑡</m:t>
                        </m:r>
                      </m:sub>
                    </m:sSub>
                  </m:oMath>
                </a14:m>
                <a:r>
                  <a:rPr lang="en-US" sz="1800" b="0" dirty="0" smtClean="0">
                    <a:latin typeface="Comic Sans MS" panose="030F0702030302020204" pitchFamily="66" charset="0"/>
                  </a:rPr>
                  <a:t> is the spherical mean function</a:t>
                </a:r>
              </a:p>
              <a:p>
                <a:pPr marL="0" indent="0">
                  <a:buNone/>
                </a:pPr>
                <a:endParaRPr lang="en-US" sz="1800" b="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  <a:blipFill rotWithShape="1">
                <a:blip r:embed="rId2"/>
                <a:stretch>
                  <a:fillRect l="-444" t="-943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00600"/>
            <a:ext cx="57912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2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What is “High-order” ?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95400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Comic Sans MS" panose="030F0702030302020204" pitchFamily="66" charset="0"/>
                  </a:rPr>
                  <a:t>To a mathematician it is a scheme whose estimated </a:t>
                </a:r>
                <a:r>
                  <a:rPr lang="en-US" sz="2400" i="1" dirty="0" smtClean="0">
                    <a:latin typeface="Comic Sans MS" panose="030F0702030302020204" pitchFamily="66" charset="0"/>
                  </a:rPr>
                  <a:t>leading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  error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𝐶h</m:t>
                    </m:r>
                    <m:r>
                      <a:rPr lang="en-US" sz="2400" b="0" i="1" baseline="30000" smtClean="0">
                        <a:latin typeface="Cambria Math"/>
                      </a:rPr>
                      <m:t>𝑝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𝜕</m:t>
                        </m:r>
                        <m:r>
                          <a:rPr lang="en-US" sz="2400" b="0" i="1" baseline="30000" smtClean="0"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Comic Sans MS" panose="030F0702030302020204" pitchFamily="66" charset="0"/>
                  </a:rPr>
                  <a:t> u is small when h is small because </a:t>
                </a:r>
                <a:r>
                  <a:rPr lang="en-US" sz="2400" i="1" dirty="0" smtClean="0">
                    <a:latin typeface="Comic Sans MS" panose="030F0702030302020204" pitchFamily="66" charset="0"/>
                  </a:rPr>
                  <a:t>p 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is large, This a low-frequency property usually based on series expansions and often using large stencils (WENO,ADER)</a:t>
                </a:r>
              </a:p>
              <a:p>
                <a:pPr marL="0" indent="0">
                  <a:buNone/>
                </a:pPr>
                <a:endParaRPr lang="en-US" sz="24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Comic Sans MS" panose="030F0702030302020204" pitchFamily="66" charset="0"/>
                  </a:rPr>
                  <a:t>To an engineer it is a method that gives useful solutions on an affordable grid because C is small. This is a high-frequency property often based on careful geometry, physical reasoning and compact stencils. Rather than formal </a:t>
                </a:r>
                <a:r>
                  <a:rPr lang="en-US" sz="2400" i="1" dirty="0" smtClean="0">
                    <a:latin typeface="Comic Sans MS" panose="030F0702030302020204" pitchFamily="66" charset="0"/>
                  </a:rPr>
                  <a:t>accuracy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  we wish to increase the </a:t>
                </a:r>
                <a:r>
                  <a:rPr lang="en-US" sz="2400" i="1" dirty="0" smtClean="0">
                    <a:latin typeface="Comic Sans MS" panose="030F0702030302020204" pitchFamily="66" charset="0"/>
                  </a:rPr>
                  <a:t>bandwidth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, but not at great expense.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95400"/>
                <a:ext cx="8229600" cy="4525963"/>
              </a:xfrm>
              <a:blipFill rotWithShape="1">
                <a:blip r:embed="rId2"/>
                <a:stretch>
                  <a:fillRect l="-1185" t="-188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5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Poisson integral formulas for the acoustic system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2969"/>
            <a:ext cx="8610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mic Sans MS" panose="030F0702030302020204" pitchFamily="66" charset="0"/>
              </a:rPr>
              <a:t>This can be directly applied to the pressure in the system wave equation</a:t>
            </a:r>
          </a:p>
          <a:p>
            <a:pPr marL="0" indent="0">
              <a:buNone/>
            </a:pPr>
            <a:r>
              <a:rPr lang="en-US" sz="1800" dirty="0" smtClean="0">
                <a:latin typeface="Cambria Math"/>
                <a:ea typeface="Cambria Math"/>
              </a:rPr>
              <a:t>                                          ∂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 p +  c </a:t>
            </a:r>
            <a:r>
              <a:rPr lang="en-US" sz="1800" dirty="0" smtClean="0">
                <a:latin typeface="Cambria Math"/>
                <a:ea typeface="Cambria Math"/>
              </a:rPr>
              <a:t>∇ ⋅ </a:t>
            </a:r>
            <a:r>
              <a:rPr lang="en-US" sz="1800" b="1" dirty="0" smtClean="0">
                <a:latin typeface="Cambria Math"/>
                <a:ea typeface="Cambria Math"/>
              </a:rPr>
              <a:t>v</a:t>
            </a:r>
            <a:r>
              <a:rPr lang="en-US" sz="1800" dirty="0" smtClean="0">
                <a:latin typeface="Cambria Math"/>
                <a:ea typeface="Cambria Math"/>
              </a:rPr>
              <a:t> = 0,            ∂t </a:t>
            </a:r>
            <a:r>
              <a:rPr lang="en-US" sz="1800" b="1" dirty="0" smtClean="0">
                <a:latin typeface="Cambria Math"/>
                <a:ea typeface="Cambria Math"/>
              </a:rPr>
              <a:t>v </a:t>
            </a:r>
            <a:r>
              <a:rPr lang="en-US" sz="1800" dirty="0" smtClean="0">
                <a:latin typeface="Cambria Math"/>
                <a:ea typeface="Cambria Math"/>
              </a:rPr>
              <a:t>+ c ∇ p = 0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b</a:t>
            </a:r>
            <a:r>
              <a:rPr lang="en-US" sz="1800" dirty="0" smtClean="0">
                <a:latin typeface="Comic Sans MS" panose="030F0702030302020204" pitchFamily="66" charset="0"/>
              </a:rPr>
              <a:t>ut not to the velocity components unless the flow is </a:t>
            </a:r>
            <a:r>
              <a:rPr lang="en-US" sz="1800" dirty="0" err="1" smtClean="0">
                <a:latin typeface="Comic Sans MS" panose="030F0702030302020204" pitchFamily="66" charset="0"/>
              </a:rPr>
              <a:t>irrotational</a:t>
            </a:r>
            <a:r>
              <a:rPr lang="en-US" sz="1800" dirty="0" smtClean="0">
                <a:latin typeface="Comic Sans MS" panose="030F0702030302020204" pitchFamily="66" charset="0"/>
              </a:rPr>
              <a:t>. A formula that does apply to all variables is</a:t>
            </a:r>
          </a:p>
          <a:p>
            <a:pPr marL="0"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i</a:t>
            </a:r>
            <a:r>
              <a:rPr lang="en-US" sz="1800" dirty="0" smtClean="0">
                <a:latin typeface="Comic Sans MS" panose="030F0702030302020204" pitchFamily="66" charset="0"/>
              </a:rPr>
              <a:t>nto which the time derivatives can be plugged to yield.</a:t>
            </a:r>
          </a:p>
          <a:p>
            <a:pPr marL="0"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19600"/>
            <a:ext cx="5334001" cy="1471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4343400"/>
            <a:ext cx="5334001" cy="14717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11" y="3173627"/>
            <a:ext cx="6781800" cy="69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Method of descent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>
                    <a:latin typeface="Comic Sans MS" panose="030F0702030302020204" pitchFamily="66" charset="0"/>
                  </a:rPr>
                  <a:t>The two dimensional case is handled by considering data for which there is no dependence on one coordinate.</a:t>
                </a: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0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latin typeface="Comic Sans MS" panose="030F0702030302020204" pitchFamily="66" charset="0"/>
                  </a:rPr>
                  <a:t>The reconstructed data is integrated over the disc of radius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000" dirty="0" smtClean="0">
                    <a:latin typeface="Comic Sans MS" panose="030F0702030302020204" pitchFamily="66" charset="0"/>
                  </a:rPr>
                  <a:t>t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c</a:t>
                </a:r>
                <a:r>
                  <a:rPr lang="en-US" sz="2000" dirty="0" smtClean="0">
                    <a:latin typeface="Comic Sans MS" panose="030F0702030302020204" pitchFamily="66" charset="0"/>
                  </a:rPr>
                  <a:t>entered on each boundary point. For stability the disc cannot escape from the union of elements to which the point belongs.</a:t>
                </a:r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3048001" cy="215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0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The integrals to be evaluated 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322683"/>
            <a:ext cx="329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a</a:t>
            </a:r>
            <a:r>
              <a:rPr lang="en-US" sz="2400" dirty="0" smtClean="0">
                <a:latin typeface="Comic Sans MS" panose="030F0702030302020204" pitchFamily="66" charset="0"/>
              </a:rPr>
              <a:t>re of the form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773" y="1889461"/>
            <a:ext cx="4348428" cy="123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9881" y="1615070"/>
            <a:ext cx="8153400" cy="478572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a</a:t>
            </a:r>
            <a:r>
              <a:rPr lang="en-US" sz="2400" dirty="0" smtClean="0">
                <a:latin typeface="Comic Sans MS" panose="030F0702030302020204" pitchFamily="66" charset="0"/>
              </a:rPr>
              <a:t>nd those needed for second-order fluxes (third-order schemes) are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771" y="4267200"/>
            <a:ext cx="4572000" cy="187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47" y="2730328"/>
            <a:ext cx="1397306" cy="1397344"/>
          </a:xfrm>
          <a:prstGeom prst="rect">
            <a:avLst/>
          </a:prstGeom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45" y="4106063"/>
            <a:ext cx="2727079" cy="213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5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The one-dimensional limit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In one dimension the Poisson solution reduces, as it must, to the method of characteristics. The numerical solutions are not identical because the data structures are not identical </a:t>
            </a: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However, they are similar enough that neither one can be preferred.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628899"/>
            <a:ext cx="617220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7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698681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9000"/>
            <a:ext cx="4752594" cy="295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1590"/>
            <a:ext cx="4495800" cy="266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Results for linear acoustics (1)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The results are third-order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lvl="3"/>
            <a:endParaRPr lang="en-US" sz="1200" dirty="0">
              <a:latin typeface="Comic Sans MS" panose="030F0702030302020204" pitchFamily="66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95" y="1143000"/>
            <a:ext cx="5062409" cy="381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262" y="4975577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On this problem the Active Flux method converges at slightly better than third-order. Typically it allows a mesh spacing three times larger than DG1 to achieve a given accuracy. Adding advection by operator-splitting increases the error by about 20%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4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Active Flux results Compared with DG1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458200" cy="428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79" y="4191000"/>
            <a:ext cx="1271587" cy="93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41" y="2133600"/>
            <a:ext cx="1056817" cy="79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693" y="2675560"/>
            <a:ext cx="1138947" cy="70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138" y="4114800"/>
            <a:ext cx="1143000" cy="72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9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Response to severe mesh distortion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42" y="159359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 smooth problem with an analytical </a:t>
            </a:r>
          </a:p>
          <a:p>
            <a:pPr marL="0" indent="0">
              <a:buNone/>
            </a:pPr>
            <a:r>
              <a:rPr lang="en-US" sz="2000" dirty="0" smtClean="0"/>
              <a:t>solution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2438400"/>
            <a:ext cx="3195638" cy="311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62" y="1852612"/>
            <a:ext cx="403868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62" y="3886199"/>
            <a:ext cx="4038680" cy="161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5791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      Distorted grid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41141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flux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56065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DG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In the nonlinear case (Euler equations)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 smtClean="0">
                <a:latin typeface="Comic Sans MS" panose="030F0702030302020204" pitchFamily="66" charset="0"/>
              </a:rPr>
              <a:t>At a linear level the acoustic and advection operators commute but in the nonlinear case operator splitting does not quite work. There are a few interaction terms. However, we have found that a correct evolution can be achieved in three stages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800" b="1" dirty="0" smtClean="0">
                <a:latin typeface="Comic Sans MS" panose="030F0702030302020204" pitchFamily="66" charset="0"/>
              </a:rPr>
              <a:t>I The inertial stage </a:t>
            </a:r>
            <a:r>
              <a:rPr lang="en-US" sz="1800" dirty="0" smtClean="0">
                <a:latin typeface="Comic Sans MS" panose="030F0702030302020204" pitchFamily="66" charset="0"/>
              </a:rPr>
              <a:t>The equations are solved with the pressure gradients set to zero. To second order there is a simple explicit formula for this.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800" b="1" dirty="0" smtClean="0">
                <a:latin typeface="Comic Sans MS" panose="030F0702030302020204" pitchFamily="66" charset="0"/>
              </a:rPr>
              <a:t>II. The correction stage. </a:t>
            </a:r>
            <a:r>
              <a:rPr lang="en-US" sz="1800" dirty="0" smtClean="0">
                <a:latin typeface="Comic Sans MS" panose="030F0702030302020204" pitchFamily="66" charset="0"/>
              </a:rPr>
              <a:t>A small correction is made to allow for streamline curvature.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800" b="1" dirty="0" smtClean="0">
                <a:latin typeface="Comic Sans MS" panose="030F0702030302020204" pitchFamily="66" charset="0"/>
              </a:rPr>
              <a:t>III The acoustic stage. </a:t>
            </a:r>
            <a:r>
              <a:rPr lang="en-US" sz="1800" dirty="0" smtClean="0">
                <a:latin typeface="Comic Sans MS" panose="030F0702030302020204" pitchFamily="66" charset="0"/>
              </a:rPr>
              <a:t>The acoustic effects are added in, as in the linear case with an appropriate linearization.</a:t>
            </a:r>
            <a:endParaRPr lang="en-US" sz="18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616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The </a:t>
            </a:r>
            <a:r>
              <a:rPr lang="en-US" sz="3200" b="1" dirty="0" err="1" smtClean="0">
                <a:latin typeface="Comic Sans MS" panose="030F0702030302020204" pitchFamily="66" charset="0"/>
              </a:rPr>
              <a:t>pressureless</a:t>
            </a:r>
            <a:r>
              <a:rPr lang="en-US" sz="3200" b="1" dirty="0" smtClean="0">
                <a:latin typeface="Comic Sans MS" panose="030F0702030302020204" pitchFamily="66" charset="0"/>
              </a:rPr>
              <a:t> Euler equations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300" y="1371600"/>
            <a:ext cx="2533400" cy="90359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</a:ln>
          <a:extLst/>
        </p:spPr>
      </p:pic>
      <p:sp>
        <p:nvSpPr>
          <p:cNvPr id="8" name="TextBox 7"/>
          <p:cNvSpPr txBox="1"/>
          <p:nvPr/>
        </p:nvSpPr>
        <p:spPr>
          <a:xfrm>
            <a:off x="1295400" y="2362200"/>
            <a:ext cx="6832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represent a cloud of particles  travelling independently.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 “momentum” equations have the implicit solution</a:t>
            </a:r>
            <a:endParaRPr lang="en-US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24200"/>
            <a:ext cx="3657600" cy="3450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833061"/>
              </p:ext>
            </p:extLst>
          </p:nvPr>
        </p:nvGraphicFramePr>
        <p:xfrm>
          <a:off x="2667000" y="5029200"/>
          <a:ext cx="4565650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Formula" r:id="rId6" imgW="4028760" imgH="1279080" progId="Equation.Ribbit">
                  <p:embed/>
                </p:oleObj>
              </mc:Choice>
              <mc:Fallback>
                <p:oleObj name="Formula" r:id="rId6" imgW="4028760" imgH="127908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029200"/>
                        <a:ext cx="4565650" cy="1449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" y="36576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The particle that will be at </a:t>
            </a:r>
            <a:r>
              <a:rPr lang="en-US" sz="2000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after time </a:t>
            </a:r>
            <a:r>
              <a:rPr lang="el-GR" sz="20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Δ</a:t>
            </a:r>
            <a:r>
              <a:rPr lang="en-US" sz="20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t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  <a:cs typeface="Times New Roman"/>
              </a:rPr>
              <a:t> is currently 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at  </a:t>
            </a:r>
            <a:r>
              <a:rPr lang="en-US" sz="2000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x*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where</a:t>
            </a:r>
            <a:endParaRPr lang="en-US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51130"/>
              </p:ext>
            </p:extLst>
          </p:nvPr>
        </p:nvGraphicFramePr>
        <p:xfrm>
          <a:off x="3200401" y="4218046"/>
          <a:ext cx="2971800" cy="32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Formula" r:id="rId8" imgW="2733120" imgH="278280" progId="Equation.Ribbit">
                  <p:embed/>
                </p:oleObj>
              </mc:Choice>
              <mc:Fallback>
                <p:oleObj name="Formula" r:id="rId8" imgW="2733120" imgH="27828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4218046"/>
                        <a:ext cx="2971800" cy="320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44414" y="4519246"/>
            <a:ext cx="7180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and the new velocity and density will be </a:t>
            </a:r>
            <a:endParaRPr lang="en-US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 Roe, Searching for truthiness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EBD60-3E70-4A6C-BB5A-9DA28475E67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anose="030F0702030302020204" pitchFamily="66" charset="0"/>
              </a:rPr>
              <a:t>The role of physical reasoning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Has been exemplified by one-dimensional </a:t>
            </a:r>
            <a:r>
              <a:rPr lang="en-US" sz="2000" dirty="0" err="1" smtClean="0">
                <a:latin typeface="Comic Sans MS" panose="030F0702030302020204" pitchFamily="66" charset="0"/>
              </a:rPr>
              <a:t>upwinding</a:t>
            </a:r>
            <a:r>
              <a:rPr lang="en-US" sz="2000" dirty="0" smtClean="0">
                <a:latin typeface="Comic Sans MS" panose="030F0702030302020204" pitchFamily="66" charset="0"/>
              </a:rPr>
              <a:t> which causes numerical information to propagate in the same direction as physical information. It  brings transformational change to one-dimensional computations.</a:t>
            </a: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It is dubious when applied to multidimensional flows whose physical discontinuities do not coincide with element edges. The Riemann problem is introduced to reveal the effect of imaginary discontinuities.</a:t>
            </a: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“Multidimensional” methods often rely on a blend of one-dimensional thinking; This may be the first method that </a:t>
            </a:r>
            <a:r>
              <a:rPr lang="en-US" sz="2000" b="1" u="sng" dirty="0" smtClean="0">
                <a:latin typeface="Comic Sans MS" panose="030F0702030302020204" pitchFamily="66" charset="0"/>
              </a:rPr>
              <a:t>starts</a:t>
            </a:r>
            <a:r>
              <a:rPr lang="en-US" sz="2000" dirty="0" smtClean="0">
                <a:latin typeface="Comic Sans MS" panose="030F0702030302020204" pitchFamily="66" charset="0"/>
              </a:rPr>
              <a:t> in three dimensions.</a:t>
            </a:r>
          </a:p>
        </p:txBody>
      </p:sp>
    </p:spTree>
    <p:extLst>
      <p:ext uri="{BB962C8B-B14F-4D97-AF65-F5344CB8AC3E}">
        <p14:creationId xmlns:p14="http://schemas.microsoft.com/office/powerpoint/2010/main" val="22321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Full update for flux points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505199" cy="501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24400" y="1447800"/>
            <a:ext cx="3581400" cy="518160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91300" y="5029200"/>
            <a:ext cx="1638300" cy="1371600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5815" y="29718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This is the complete Lax-</a:t>
            </a:r>
            <a:r>
              <a:rPr lang="en-US" dirty="0" err="1" smtClean="0">
                <a:latin typeface="Comic Sans MS" panose="030F0702030302020204" pitchFamily="66" charset="0"/>
              </a:rPr>
              <a:t>Wendroff</a:t>
            </a:r>
            <a:r>
              <a:rPr lang="en-US" dirty="0" smtClean="0">
                <a:latin typeface="Comic Sans MS" panose="030F0702030302020204" pitchFamily="66" charset="0"/>
              </a:rPr>
              <a:t> algorithm for updating the boundary points. The highlighted terms are to be evaluated using the spherical means formulas.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Translation of a vortex through a 10x 10 box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Philip Roe, Searching for </a:t>
            </a:r>
          </a:p>
          <a:p>
            <a:endParaRPr lang="en-US" dirty="0"/>
          </a:p>
          <a:p>
            <a:r>
              <a:rPr lang="en-US" dirty="0" smtClean="0"/>
              <a:t>truthiness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EBD60-3E70-4A6C-BB5A-9DA28475E675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42" y="1981200"/>
            <a:ext cx="816691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61811" y="5644634"/>
            <a:ext cx="25146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After one circuit =0.8925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64463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density at O=0.8796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55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third-order convergence!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 Roe, Searching for truthiness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EBD60-3E70-4A6C-BB5A-9DA28475E67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538" y="1676400"/>
            <a:ext cx="5556036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9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Summary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A generalization of van Leer’s 1977 “new approach to numerical advection” has been developed to handle either purely </a:t>
            </a:r>
            <a:r>
              <a:rPr lang="en-US" sz="2000" dirty="0" err="1" smtClean="0">
                <a:latin typeface="Comic Sans MS" panose="030F0702030302020204" pitchFamily="66" charset="0"/>
              </a:rPr>
              <a:t>advective</a:t>
            </a:r>
            <a:r>
              <a:rPr lang="en-US" sz="2000" dirty="0" smtClean="0">
                <a:latin typeface="Comic Sans MS" panose="030F0702030302020204" pitchFamily="66" charset="0"/>
              </a:rPr>
              <a:t> or purely acoustic problems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The schemes are third-order in space and time. They are fully discrete, explicit and maximally stable.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The solution to any linear problem is exact for data belonging globally in the approximation space, providing tolerance of poor grids.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Advection and acoustics have been combined for the linear Euler equations with only slight loss of </a:t>
            </a:r>
            <a:r>
              <a:rPr lang="en-US" sz="2000" dirty="0" smtClean="0">
                <a:latin typeface="Comic Sans MS" panose="030F0702030302020204" pitchFamily="66" charset="0"/>
              </a:rPr>
              <a:t>accuracy</a:t>
            </a:r>
            <a:r>
              <a:rPr lang="en-US" sz="2000" dirty="0" smtClean="0">
                <a:latin typeface="Comic Sans MS" panose="030F0702030302020204" pitchFamily="66" charset="0"/>
              </a:rPr>
              <a:t>, and the nonlinear case looks promising.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For given accuracy, the method typically accepts  a three times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larger mesh spacing than DG1. If this remains true for nonlinear problems in three dimensions, the saving in operations is a factor of 3</a:t>
            </a:r>
            <a:r>
              <a:rPr lang="en-US" sz="2000" baseline="30000" dirty="0" smtClean="0">
                <a:latin typeface="Comic Sans MS" panose="030F0702030302020204" pitchFamily="66" charset="0"/>
              </a:rPr>
              <a:t>4</a:t>
            </a:r>
            <a:r>
              <a:rPr lang="en-US" sz="2000" dirty="0" smtClean="0">
                <a:latin typeface="Comic Sans MS" panose="030F0702030302020204" pitchFamily="66" charset="0"/>
              </a:rPr>
              <a:t> x 2.5 x 3= 603. </a:t>
            </a: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38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Acknowledgements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Comic Sans MS" panose="030F0702030302020204" pitchFamily="66" charset="0"/>
              </a:rPr>
              <a:t>Timothy B. </a:t>
            </a:r>
            <a:r>
              <a:rPr lang="en-US" sz="2800" dirty="0" err="1" smtClean="0">
                <a:latin typeface="Comic Sans MS" panose="030F0702030302020204" pitchFamily="66" charset="0"/>
              </a:rPr>
              <a:t>Eymann</a:t>
            </a:r>
            <a:r>
              <a:rPr lang="en-US" sz="2800" dirty="0" smtClean="0">
                <a:latin typeface="Comic Sans MS" panose="030F0702030302020204" pitchFamily="66" charset="0"/>
              </a:rPr>
              <a:t>, Doreen U. Fan, Brad </a:t>
            </a:r>
            <a:r>
              <a:rPr lang="en-US" sz="2800" dirty="0" err="1" smtClean="0">
                <a:latin typeface="Comic Sans MS" panose="030F0702030302020204" pitchFamily="66" charset="0"/>
              </a:rPr>
              <a:t>Maeng</a:t>
            </a:r>
            <a:r>
              <a:rPr lang="en-US" sz="2800" dirty="0" smtClean="0">
                <a:latin typeface="Comic Sans MS" panose="030F0702030302020204" pitchFamily="66" charset="0"/>
              </a:rPr>
              <a:t>,</a:t>
            </a:r>
          </a:p>
          <a:p>
            <a:pPr marL="0" indent="0" algn="ctr">
              <a:buNone/>
            </a:pPr>
            <a:r>
              <a:rPr lang="en-US" sz="2800" dirty="0" err="1" smtClean="0">
                <a:latin typeface="Comic Sans MS" panose="030F0702030302020204" pitchFamily="66" charset="0"/>
              </a:rPr>
              <a:t>Ju</a:t>
            </a:r>
            <a:r>
              <a:rPr lang="en-US" sz="2800" dirty="0" smtClean="0">
                <a:latin typeface="Comic Sans MS" panose="030F0702030302020204" pitchFamily="66" charset="0"/>
              </a:rPr>
              <a:t> Wang, Kyle Ding, Prof. </a:t>
            </a:r>
            <a:r>
              <a:rPr lang="en-US" sz="2800" dirty="0" err="1" smtClean="0">
                <a:latin typeface="Comic Sans MS" panose="030F0702030302020204" pitchFamily="66" charset="0"/>
              </a:rPr>
              <a:t>Krzystof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Fidkowski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8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Comic Sans MS" panose="030F0702030302020204" pitchFamily="66" charset="0"/>
              </a:rPr>
              <a:t>NASA Cooperative Agreement NNX12AJ70A</a:t>
            </a:r>
          </a:p>
          <a:p>
            <a:pPr marL="0" indent="0" algn="ctr">
              <a:buNone/>
            </a:pP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48200" y="4395537"/>
            <a:ext cx="3886200" cy="838200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4395537"/>
            <a:ext cx="3581400" cy="838200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219200"/>
            <a:ext cx="8077200" cy="251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The problem with the ICASE equation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 anchor="t"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   </a:t>
            </a:r>
            <a:r>
              <a:rPr lang="en-US" sz="2000" dirty="0" smtClean="0">
                <a:latin typeface="Comic Sans MS" pitchFamily="66" charset="0"/>
              </a:rPr>
              <a:t>We gained many incredible insights from the analytical study of numerical methods for the linear advection equation,</a:t>
            </a: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mic Sans MS" pitchFamily="66" charset="0"/>
              </a:rPr>
              <a:t>but we were misled by those successes into thinking that all hyperbolic problems are alike. In one dimension, acoustic waves and advection “waves” behave much alike, but in two/three dimensions they behave quite </a:t>
            </a:r>
            <a:r>
              <a:rPr lang="en-US" sz="2000" dirty="0" smtClean="0">
                <a:latin typeface="Comic Sans MS" pitchFamily="66" charset="0"/>
              </a:rPr>
              <a:t>differently.</a:t>
            </a:r>
            <a:endParaRPr lang="en-US" sz="2000" dirty="0" smtClean="0"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Comic Sans MS" pitchFamily="66" charset="0"/>
              </a:rPr>
              <a:t>                      </a:t>
            </a:r>
            <a:endParaRPr lang="en-US" sz="2000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omic Sans MS" pitchFamily="66" charset="0"/>
              </a:rPr>
              <a:t>advection</a:t>
            </a:r>
            <a:r>
              <a:rPr lang="en-US" sz="2000" dirty="0" smtClean="0">
                <a:latin typeface="Comic Sans MS" pitchFamily="66" charset="0"/>
              </a:rPr>
              <a:t>                                </a:t>
            </a:r>
            <a:r>
              <a:rPr lang="en-US" sz="2000" b="1" dirty="0" smtClean="0">
                <a:latin typeface="Comic Sans MS" pitchFamily="66" charset="0"/>
              </a:rPr>
              <a:t>acoustics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Comic Sans MS" pitchFamily="66" charset="0"/>
              </a:rPr>
              <a:t>      </a:t>
            </a:r>
            <a:r>
              <a:rPr lang="en-US" sz="1800" dirty="0" smtClean="0">
                <a:latin typeface="Comic Sans MS" pitchFamily="66" charset="0"/>
              </a:rPr>
              <a:t>linear domain of dependence      isotropic domain of dependence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Comic Sans MS" pitchFamily="66" charset="0"/>
              </a:rPr>
              <a:t>      bounded variation                       unbounded variation</a:t>
            </a:r>
          </a:p>
          <a:p>
            <a:pPr>
              <a:spcBef>
                <a:spcPts val="0"/>
              </a:spcBef>
            </a:pPr>
            <a:endParaRPr lang="en-US" sz="2400" dirty="0" smtClean="0">
              <a:latin typeface="Comic Sans MS" pitchFamily="66" charset="0"/>
            </a:endParaRPr>
          </a:p>
          <a:p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41663" y="1981200"/>
          <a:ext cx="18891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Formula" r:id="rId3" imgW="1633320" imgH="257760" progId="Equation.Ribbit">
                  <p:embed/>
                </p:oleObj>
              </mc:Choice>
              <mc:Fallback>
                <p:oleObj name="Formula" r:id="rId3" imgW="1633320" imgH="25776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1981200"/>
                        <a:ext cx="1889125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6/22/2015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 Roe, Searching for truthiness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EBD60-3E70-4A6C-BB5A-9DA28475E6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4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Do we need discontinuous representations?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Pro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Discontinuities are introduced by geometrical limiting processes.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Discontinuous </a:t>
            </a:r>
            <a:r>
              <a:rPr lang="en-US" sz="2400" dirty="0" err="1" smtClean="0">
                <a:latin typeface="Comic Sans MS" panose="030F0702030302020204" pitchFamily="66" charset="0"/>
              </a:rPr>
              <a:t>Galerkin</a:t>
            </a:r>
            <a:r>
              <a:rPr lang="en-US" sz="2400" dirty="0" smtClean="0">
                <a:latin typeface="Comic Sans MS" panose="030F0702030302020204" pitchFamily="66" charset="0"/>
              </a:rPr>
              <a:t> methods have mass matrices that are local, in accordance with the nature of hyperbolic flow.</a:t>
            </a:r>
          </a:p>
          <a:p>
            <a:pPr algn="ctr"/>
            <a:r>
              <a:rPr lang="en-US" sz="2800" b="1" dirty="0" smtClean="0">
                <a:latin typeface="Comic Sans MS" panose="030F0702030302020204" pitchFamily="66" charset="0"/>
              </a:rPr>
              <a:t>Con 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Discontinuities aligned with cell faces introduce locally one-dimensional physics.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The scaling of pressure disturbances at low Mach number is badly wrong.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 Roe, Searching for truthiness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EBD60-3E70-4A6C-BB5A-9DA28475E67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anose="030F0702030302020204" pitchFamily="66" charset="0"/>
              </a:rPr>
              <a:t>Flux vector splitting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Comic Sans MS" panose="030F0702030302020204" pitchFamily="66" charset="0"/>
                  </a:rPr>
                  <a:t>Has the declared objective of separating </a:t>
                </a:r>
                <a:r>
                  <a:rPr lang="en-US" sz="2400" dirty="0" err="1" smtClean="0">
                    <a:latin typeface="Comic Sans MS" panose="030F0702030302020204" pitchFamily="66" charset="0"/>
                  </a:rPr>
                  <a:t>advective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 and acoustic effects by setting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𝒇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𝒇</m:t>
                    </m:r>
                    <m:r>
                      <a:rPr lang="en-US" sz="2400" b="0" i="1" baseline="-25000" smtClean="0">
                        <a:latin typeface="Cambria Math"/>
                      </a:rPr>
                      <m:t>𝑎𝑑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𝒇</m:t>
                    </m:r>
                    <m:r>
                      <a:rPr lang="en-US" sz="2400" b="0" i="1" baseline="-25000" smtClean="0">
                        <a:latin typeface="Cambria Math"/>
                      </a:rPr>
                      <m:t>𝑎𝑐</m:t>
                    </m:r>
                  </m:oMath>
                </a14:m>
                <a:r>
                  <a:rPr lang="en-US" sz="2400" baseline="-25000" dirty="0" smtClean="0">
                    <a:latin typeface="Comic Sans MS" panose="030F0702030302020204" pitchFamily="66" charset="0"/>
                  </a:rPr>
                  <a:t>. 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All versions are agreed that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Comic Sans MS" panose="030F0702030302020204" pitchFamily="66" charset="0"/>
                  </a:rPr>
                  <a:t>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 </m:t>
                    </m:r>
                    <m:r>
                      <a:rPr lang="en-US" sz="2400" b="0" i="1" smtClean="0">
                        <a:latin typeface="Cambria Math"/>
                      </a:rPr>
                      <m:t>𝜌</m:t>
                    </m:r>
                    <m:r>
                      <a:rPr lang="en-US" sz="2400" b="0" i="1" smtClean="0">
                        <a:latin typeface="Cambria Math"/>
                      </a:rPr>
                      <m:t>𝑢</m:t>
                    </m:r>
                    <m:r>
                      <a:rPr lang="en-US" sz="2400" b="0" i="1" smtClean="0">
                        <a:latin typeface="Cambria Math"/>
                      </a:rPr>
                      <m:t>       +       0</m:t>
                    </m:r>
                  </m:oMath>
                </a14:m>
                <a:endParaRPr lang="en-US" sz="24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Comic Sans MS" panose="030F0702030302020204" pitchFamily="66" charset="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𝒇</m:t>
                    </m:r>
                    <m:r>
                      <a:rPr lang="en-US" sz="2400" b="0" i="1" baseline="-25000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𝜌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      +       </m:t>
                    </m:r>
                    <m:r>
                      <a:rPr lang="en-US" sz="24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 smtClean="0">
                    <a:latin typeface="Comic Sans MS" panose="030F0702030302020204" pitchFamily="66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Comic Sans MS" panose="030F0702030302020204" pitchFamily="66" charset="0"/>
                  </a:rPr>
                  <a:t>But there are several versions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b="0" dirty="0" smtClean="0">
                    <a:latin typeface="Comic Sans MS" panose="030F0702030302020204" pitchFamily="66" charset="0"/>
                  </a:rPr>
                  <a:t>.	</a:t>
                </a:r>
              </a:p>
              <a:p>
                <a:pPr marL="0" indent="0">
                  <a:buNone/>
                </a:pPr>
                <a:r>
                  <a:rPr lang="en-US" sz="2400" b="0" dirty="0" smtClean="0">
                    <a:latin typeface="Comic Sans MS" panose="030F0702030302020204" pitchFamily="66" charset="0"/>
                  </a:rPr>
                  <a:t>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 =</m:t>
                    </m:r>
                    <m:r>
                      <a:rPr lang="en-US" sz="2400" b="0" i="1" smtClean="0">
                        <a:latin typeface="Cambria Math"/>
                      </a:rPr>
                      <m:t>𝑢𝐸</m:t>
                    </m:r>
                    <m:r>
                      <a:rPr lang="en-US" sz="2400" b="0" i="1" smtClean="0">
                        <a:latin typeface="Cambria Math"/>
                      </a:rPr>
                      <m:t>      +    </m:t>
                    </m:r>
                    <m:r>
                      <a:rPr lang="en-US" sz="2400" b="0" i="1" smtClean="0">
                        <a:latin typeface="Cambria Math"/>
                      </a:rPr>
                      <m:t>𝑢𝑝</m:t>
                    </m:r>
                  </m:oMath>
                </a14:m>
                <a:endParaRPr lang="en-US" sz="2400" b="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Comic Sans MS" panose="030F0702030302020204" pitchFamily="66" charset="0"/>
                  </a:rPr>
                  <a:t>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𝑢𝐻</m:t>
                    </m:r>
                    <m:r>
                      <a:rPr lang="en-US" sz="2400" b="0" i="1" smtClean="0">
                        <a:latin typeface="Cambria Math"/>
                      </a:rPr>
                      <m:t>       +      0</m:t>
                    </m:r>
                  </m:oMath>
                </a14:m>
                <a:r>
                  <a:rPr lang="en-US" sz="2400" b="0" dirty="0" smtClean="0">
                    <a:latin typeface="Comic Sans MS" panose="030F0702030302020204" pitchFamily="66" charset="0"/>
                  </a:rPr>
                  <a:t/>
                </a:r>
                <a:br>
                  <a:rPr lang="en-US" sz="2400" b="0" dirty="0" smtClean="0">
                    <a:latin typeface="Comic Sans MS" panose="030F0702030302020204" pitchFamily="66" charset="0"/>
                  </a:rPr>
                </a:br>
                <a:r>
                  <a:rPr lang="en-US" sz="2400" b="0" dirty="0" smtClean="0">
                    <a:latin typeface="Comic Sans MS" panose="030F0702030302020204" pitchFamily="66" charset="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 ½</m:t>
                    </m:r>
                    <m:r>
                      <a:rPr lang="en-US" sz="2400" b="0" i="1" smtClean="0">
                        <a:latin typeface="Cambria Math"/>
                      </a:rPr>
                      <m:t>𝜌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 +  </m:t>
                    </m:r>
                    <m:r>
                      <a:rPr lang="en-US" sz="2400" b="0" i="1" smtClean="0">
                        <a:latin typeface="Cambria Math"/>
                      </a:rPr>
                      <m:t>𝑢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𝜌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)    </m:t>
                    </m:r>
                  </m:oMath>
                </a14:m>
                <a:endParaRPr lang="en-US" sz="24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Comic Sans MS" panose="030F0702030302020204" pitchFamily="66" charset="0"/>
                  </a:rPr>
                  <a:t>None of these provides a realistic </a:t>
                </a:r>
                <a:r>
                  <a:rPr lang="en-US" sz="2400" dirty="0" err="1" smtClean="0">
                    <a:latin typeface="Comic Sans MS" panose="030F0702030302020204" pitchFamily="66" charset="0"/>
                  </a:rPr>
                  <a:t>eigenstructure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.</a:t>
                </a:r>
                <a:endParaRPr lang="en-US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525963"/>
              </a:xfrm>
              <a:blipFill rotWithShape="1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3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Non-conservative splitting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76" y="2840580"/>
            <a:ext cx="6605447" cy="20452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1371600"/>
                <a:ext cx="7239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omic Sans MS" panose="030F0702030302020204" pitchFamily="66" charset="0"/>
                  </a:rPr>
                  <a:t>The kinetic part of the energy equation is redundant, but contains half of the conservative flux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𝛻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𝒒</m:t>
                    </m:r>
                  </m:oMath>
                </a14:m>
                <a:endParaRPr lang="en-US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371600"/>
                <a:ext cx="723900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348" t="-4061" r="-253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24000" y="5195072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The underlined terms describe the acoustic components of the flow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3276600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8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anose="030F0702030302020204" pitchFamily="66" charset="0"/>
              </a:rPr>
              <a:t>A clear decomposition 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71" y="2209800"/>
            <a:ext cx="5353257" cy="17085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212123" y="2247900"/>
            <a:ext cx="1219200" cy="1638300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76449" y="2247900"/>
            <a:ext cx="1271951" cy="1638300"/>
          </a:xfrm>
          <a:prstGeom prst="rect">
            <a:avLst/>
          </a:prstGeom>
          <a:solidFill>
            <a:schemeClr val="accent5">
              <a:lumMod val="20000"/>
              <a:lumOff val="80000"/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45720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My objective is to create a scheme that properly respects this decomposition</a:t>
            </a:r>
            <a:r>
              <a:rPr lang="en-US" dirty="0" smtClean="0"/>
              <a:t>. </a:t>
            </a:r>
            <a:r>
              <a:rPr lang="en-US" sz="2400" dirty="0" smtClean="0">
                <a:latin typeface="Comic Sans MS" panose="030F0702030302020204" pitchFamily="66" charset="0"/>
              </a:rPr>
              <a:t>I will be content with third-order accuracy (perhaps optimal for typical aerodynamic problems). I will not attempt general hyperbolic problems.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38138" y="152400"/>
                <a:ext cx="82296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</a:rPr>
                      <m:t>+</m:t>
                    </m:r>
                    <m:r>
                      <a:rPr lang="en-US" sz="3600" b="0" i="1" smtClean="0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</a:rPr>
                      <m:t>=0, </m:t>
                    </m:r>
                  </m:oMath>
                </a14:m>
                <a:r>
                  <a:rPr lang="en-US" sz="3600" b="1" dirty="0" smtClean="0">
                    <a:latin typeface="Comic Sans MS" panose="030F0702030302020204" pitchFamily="66" charset="0"/>
                  </a:rPr>
                  <a:t>van Leer’s Scheme V</a:t>
                </a:r>
                <a:endParaRPr lang="en-US" sz="3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8138" y="152400"/>
                <a:ext cx="82296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Taking the degrees of freedom in each cell to be the cell average and point values at each edge, make a </a:t>
            </a:r>
            <a:r>
              <a:rPr lang="en-US" sz="2400" b="1" u="sng" dirty="0" smtClean="0">
                <a:latin typeface="Comic Sans MS" panose="030F0702030302020204" pitchFamily="66" charset="0"/>
              </a:rPr>
              <a:t>continuous </a:t>
            </a:r>
            <a:r>
              <a:rPr lang="en-US" sz="2400" dirty="0" smtClean="0">
                <a:latin typeface="Comic Sans MS" panose="030F0702030302020204" pitchFamily="66" charset="0"/>
              </a:rPr>
              <a:t>quadratic reconstruction. Shift this through a distance a</a:t>
            </a:r>
            <a:r>
              <a:rPr lang="el-GR" sz="2400" dirty="0" smtClean="0">
                <a:latin typeface="Comic Sans MS" panose="030F0702030302020204" pitchFamily="66" charset="0"/>
              </a:rPr>
              <a:t>Δ</a:t>
            </a:r>
            <a:r>
              <a:rPr lang="en-US" sz="2400" dirty="0" smtClean="0">
                <a:latin typeface="Comic Sans MS" panose="030F0702030302020204" pitchFamily="66" charset="0"/>
              </a:rPr>
              <a:t>t. This is third-order, fully discrete, applicable up to the outflow boundary, and stable up to CFL=1.0. The </a:t>
            </a:r>
            <a:r>
              <a:rPr lang="en-US" sz="2400" dirty="0" err="1" smtClean="0">
                <a:latin typeface="Comic Sans MS" panose="030F0702030302020204" pitchFamily="66" charset="0"/>
              </a:rPr>
              <a:t>semidiscrete</a:t>
            </a:r>
            <a:r>
              <a:rPr lang="en-US" sz="2400" dirty="0" smtClean="0">
                <a:latin typeface="Comic Sans MS" panose="030F0702030302020204" pitchFamily="66" charset="0"/>
              </a:rPr>
              <a:t> version is a form of DG1.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6" y="3727206"/>
            <a:ext cx="7991475" cy="2181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6263" y="5967046"/>
            <a:ext cx="811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B. Van Leer, A new approach to numerical advection,  Part IV, JCP, 1977.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752600" y="4690329"/>
            <a:ext cx="0" cy="6436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752600" y="5012164"/>
            <a:ext cx="27549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67000" y="4554964"/>
            <a:ext cx="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760784" y="5012164"/>
            <a:ext cx="27549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1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HILROE@EWDGMHVQSVW0Y5HA" val="541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7854</TotalTime>
  <Words>1539</Words>
  <Application>Microsoft Office PowerPoint</Application>
  <PresentationFormat>On-screen Show (4:3)</PresentationFormat>
  <Paragraphs>212</Paragraphs>
  <Slides>34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Comic Sans MS</vt:lpstr>
      <vt:lpstr>Times New Roman</vt:lpstr>
      <vt:lpstr>Office Theme</vt:lpstr>
      <vt:lpstr>1_Office Theme</vt:lpstr>
      <vt:lpstr>Formula</vt:lpstr>
      <vt:lpstr>A third-order active flux scheme</vt:lpstr>
      <vt:lpstr>What is “High-order” ?</vt:lpstr>
      <vt:lpstr>The role of physical reasoning</vt:lpstr>
      <vt:lpstr>The problem with the ICASE equation</vt:lpstr>
      <vt:lpstr>Do we need discontinuous representations?</vt:lpstr>
      <vt:lpstr>Flux vector splitting</vt:lpstr>
      <vt:lpstr>Non-conservative splitting</vt:lpstr>
      <vt:lpstr>A clear decomposition </vt:lpstr>
      <vt:lpstr>u_t+au_x=0, van Leer’s Scheme V</vt:lpstr>
      <vt:lpstr>Interpretation as characteristic tracing</vt:lpstr>
      <vt:lpstr>Dissipation analysis</vt:lpstr>
      <vt:lpstr>PowerPoint Presentation</vt:lpstr>
      <vt:lpstr>Experiments on a Gaussian profile</vt:lpstr>
      <vt:lpstr>Scalar conservation laws</vt:lpstr>
      <vt:lpstr>General multidimensional approach to advection</vt:lpstr>
      <vt:lpstr>Linear advection in two dimensions</vt:lpstr>
      <vt:lpstr>Two-dimensional advection test</vt:lpstr>
      <vt:lpstr>Nonlinear advection</vt:lpstr>
      <vt:lpstr>Now for Acoustics</vt:lpstr>
      <vt:lpstr>Poisson integral formulas for the acoustic system</vt:lpstr>
      <vt:lpstr>Method of descent</vt:lpstr>
      <vt:lpstr>The integrals to be evaluated </vt:lpstr>
      <vt:lpstr>The one-dimensional limit</vt:lpstr>
      <vt:lpstr>Results for linear acoustics (1)</vt:lpstr>
      <vt:lpstr>The results are third-order</vt:lpstr>
      <vt:lpstr>Active Flux results Compared with DG1</vt:lpstr>
      <vt:lpstr>Response to severe mesh distortion</vt:lpstr>
      <vt:lpstr>In the nonlinear case (Euler equations)</vt:lpstr>
      <vt:lpstr>The pressureless Euler equations</vt:lpstr>
      <vt:lpstr>Full update for flux points</vt:lpstr>
      <vt:lpstr>Translation of a vortex through a 10x 10 box</vt:lpstr>
      <vt:lpstr>We have third-order convergence!</vt:lpstr>
      <vt:lpstr>Summary</vt:lpstr>
      <vt:lpstr>Acknowledgements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third-active flux scheme</dc:title>
  <dc:creator>philroe</dc:creator>
  <cp:lastModifiedBy>Philip Roe</cp:lastModifiedBy>
  <cp:revision>114</cp:revision>
  <dcterms:created xsi:type="dcterms:W3CDTF">2015-04-28T01:49:37Z</dcterms:created>
  <dcterms:modified xsi:type="dcterms:W3CDTF">2015-10-09T08:23:42Z</dcterms:modified>
</cp:coreProperties>
</file>