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6" r:id="rId3"/>
    <p:sldId id="287" r:id="rId4"/>
    <p:sldId id="260" r:id="rId5"/>
    <p:sldId id="264" r:id="rId6"/>
    <p:sldId id="292" r:id="rId7"/>
    <p:sldId id="293" r:id="rId8"/>
    <p:sldId id="266" r:id="rId9"/>
    <p:sldId id="288" r:id="rId10"/>
    <p:sldId id="267" r:id="rId11"/>
    <p:sldId id="294" r:id="rId12"/>
    <p:sldId id="268" r:id="rId13"/>
    <p:sldId id="269" r:id="rId14"/>
    <p:sldId id="289" r:id="rId15"/>
    <p:sldId id="270" r:id="rId16"/>
    <p:sldId id="272" r:id="rId17"/>
    <p:sldId id="273" r:id="rId18"/>
    <p:sldId id="274" r:id="rId19"/>
    <p:sldId id="275" r:id="rId20"/>
    <p:sldId id="276" r:id="rId21"/>
    <p:sldId id="290" r:id="rId22"/>
    <p:sldId id="295" r:id="rId23"/>
    <p:sldId id="277" r:id="rId24"/>
    <p:sldId id="281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96" r:id="rId33"/>
    <p:sldId id="291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ziana Colonna" initials="GC" lastIdx="1" clrIdx="0">
    <p:extLst>
      <p:ext uri="{19B8F6BF-5375-455C-9EA6-DF929625EA0E}">
        <p15:presenceInfo xmlns:p15="http://schemas.microsoft.com/office/powerpoint/2012/main" userId="Graziana Colo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089DE-D122-4A91-8C96-EC07260F92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A0295D-46ED-4285-A5EA-26596B666833}">
      <dgm:prSet custT="1"/>
      <dgm:spPr/>
      <dgm:t>
        <a:bodyPr/>
        <a:lstStyle/>
        <a:p>
          <a:r>
            <a:rPr lang="es-ES" sz="3200" dirty="0" err="1" smtClean="0"/>
            <a:t>The</a:t>
          </a:r>
          <a:r>
            <a:rPr lang="es-ES" sz="3200" dirty="0" smtClean="0"/>
            <a:t> </a:t>
          </a:r>
          <a:r>
            <a:rPr lang="es-ES" sz="3200" dirty="0" err="1" smtClean="0"/>
            <a:t>model</a:t>
          </a:r>
          <a:endParaRPr lang="es-ES" sz="3200" dirty="0" smtClean="0"/>
        </a:p>
      </dgm:t>
    </dgm:pt>
    <dgm:pt modelId="{BD23BD48-8ECE-4C46-B533-222DC6442B5D}" type="parTrans" cxnId="{8B897A5C-1D93-49A3-9360-5400C44048E7}">
      <dgm:prSet/>
      <dgm:spPr/>
      <dgm:t>
        <a:bodyPr/>
        <a:lstStyle/>
        <a:p>
          <a:endParaRPr lang="en-US"/>
        </a:p>
      </dgm:t>
    </dgm:pt>
    <dgm:pt modelId="{114E862C-A9ED-499B-8251-154575339A17}" type="sibTrans" cxnId="{8B897A5C-1D93-49A3-9360-5400C44048E7}">
      <dgm:prSet/>
      <dgm:spPr/>
      <dgm:t>
        <a:bodyPr/>
        <a:lstStyle/>
        <a:p>
          <a:endParaRPr lang="en-US"/>
        </a:p>
      </dgm:t>
    </dgm:pt>
    <dgm:pt modelId="{61B02A21-03E4-4EEA-BE4F-76BBB69E768C}">
      <dgm:prSet custT="1"/>
      <dgm:spPr/>
      <dgm:t>
        <a:bodyPr/>
        <a:lstStyle/>
        <a:p>
          <a:r>
            <a:rPr lang="es-ES" sz="3200" dirty="0" err="1" smtClean="0"/>
            <a:t>Introduction</a:t>
          </a:r>
          <a:endParaRPr lang="en-GB" sz="3200" dirty="0"/>
        </a:p>
      </dgm:t>
    </dgm:pt>
    <dgm:pt modelId="{A22DFA7A-557B-4C54-A978-9710882886C0}" type="parTrans" cxnId="{120EF872-728A-4892-B637-5E00B6D328EC}">
      <dgm:prSet/>
      <dgm:spPr/>
      <dgm:t>
        <a:bodyPr/>
        <a:lstStyle/>
        <a:p>
          <a:endParaRPr lang="en-US"/>
        </a:p>
      </dgm:t>
    </dgm:pt>
    <dgm:pt modelId="{2E57B95B-E49D-4EE4-9901-464C0CDE1E2F}" type="sibTrans" cxnId="{120EF872-728A-4892-B637-5E00B6D328EC}">
      <dgm:prSet/>
      <dgm:spPr/>
      <dgm:t>
        <a:bodyPr/>
        <a:lstStyle/>
        <a:p>
          <a:endParaRPr lang="en-US"/>
        </a:p>
      </dgm:t>
    </dgm:pt>
    <dgm:pt modelId="{EFF500B4-33E4-4271-8182-336530FA77B2}">
      <dgm:prSet custT="1"/>
      <dgm:spPr/>
      <dgm:t>
        <a:bodyPr/>
        <a:lstStyle/>
        <a:p>
          <a:r>
            <a:rPr lang="es-ES" sz="3200" dirty="0" err="1" smtClean="0"/>
            <a:t>The</a:t>
          </a:r>
          <a:r>
            <a:rPr lang="es-ES" sz="3200" dirty="0" smtClean="0"/>
            <a:t> </a:t>
          </a:r>
          <a:r>
            <a:rPr lang="es-ES" sz="3200" dirty="0" err="1" smtClean="0"/>
            <a:t>algorithm</a:t>
          </a:r>
          <a:endParaRPr lang="es-ES" sz="3200" dirty="0" smtClean="0"/>
        </a:p>
      </dgm:t>
    </dgm:pt>
    <dgm:pt modelId="{5D550BD1-28D3-4F86-849B-0D2C7DF16D2B}" type="parTrans" cxnId="{8B6C285B-A269-4A1B-838C-07A0E5AC9EC3}">
      <dgm:prSet/>
      <dgm:spPr/>
      <dgm:t>
        <a:bodyPr/>
        <a:lstStyle/>
        <a:p>
          <a:endParaRPr lang="en-US"/>
        </a:p>
      </dgm:t>
    </dgm:pt>
    <dgm:pt modelId="{21FFC4D1-A53C-4A3B-9371-EB5C24497AC7}" type="sibTrans" cxnId="{8B6C285B-A269-4A1B-838C-07A0E5AC9EC3}">
      <dgm:prSet/>
      <dgm:spPr/>
      <dgm:t>
        <a:bodyPr/>
        <a:lstStyle/>
        <a:p>
          <a:endParaRPr lang="en-US"/>
        </a:p>
      </dgm:t>
    </dgm:pt>
    <dgm:pt modelId="{46DB2D64-21C1-4706-B243-93874D8DAA4A}">
      <dgm:prSet custT="1"/>
      <dgm:spPr/>
      <dgm:t>
        <a:bodyPr/>
        <a:lstStyle/>
        <a:p>
          <a:r>
            <a:rPr lang="es-ES" sz="3200" dirty="0" err="1" smtClean="0"/>
            <a:t>Some</a:t>
          </a:r>
          <a:r>
            <a:rPr lang="es-ES" sz="3200" dirty="0" smtClean="0"/>
            <a:t> </a:t>
          </a:r>
          <a:r>
            <a:rPr lang="es-ES" sz="3200" dirty="0" err="1" smtClean="0"/>
            <a:t>numerical</a:t>
          </a:r>
          <a:r>
            <a:rPr lang="es-ES" sz="3200" dirty="0" smtClean="0"/>
            <a:t> </a:t>
          </a:r>
          <a:r>
            <a:rPr lang="es-ES" sz="3200" dirty="0" err="1" smtClean="0"/>
            <a:t>results</a:t>
          </a:r>
          <a:endParaRPr lang="en-GB" sz="3200" dirty="0"/>
        </a:p>
      </dgm:t>
    </dgm:pt>
    <dgm:pt modelId="{208DD836-26FD-4260-BC49-B136C156BD4A}" type="parTrans" cxnId="{329A8992-D22B-4DE0-ACD5-648EEC36AD4F}">
      <dgm:prSet/>
      <dgm:spPr/>
      <dgm:t>
        <a:bodyPr/>
        <a:lstStyle/>
        <a:p>
          <a:endParaRPr lang="en-US"/>
        </a:p>
      </dgm:t>
    </dgm:pt>
    <dgm:pt modelId="{6CB4D4B2-A314-4E1D-AB1F-A3FE5CB4CAB8}" type="sibTrans" cxnId="{329A8992-D22B-4DE0-ACD5-648EEC36AD4F}">
      <dgm:prSet/>
      <dgm:spPr/>
      <dgm:t>
        <a:bodyPr/>
        <a:lstStyle/>
        <a:p>
          <a:endParaRPr lang="en-US"/>
        </a:p>
      </dgm:t>
    </dgm:pt>
    <dgm:pt modelId="{11D887EF-74C1-41F2-8F1A-C6ABE9BB5E08}" type="pres">
      <dgm:prSet presAssocID="{783089DE-D122-4A91-8C96-EC07260F92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73D27D7-C9E6-4D79-8600-832B0FB3918D}" type="pres">
      <dgm:prSet presAssocID="{783089DE-D122-4A91-8C96-EC07260F9244}" presName="Name1" presStyleCnt="0"/>
      <dgm:spPr/>
    </dgm:pt>
    <dgm:pt modelId="{671C3B11-F1E3-41A1-9FE9-92207DEAA72D}" type="pres">
      <dgm:prSet presAssocID="{783089DE-D122-4A91-8C96-EC07260F9244}" presName="cycle" presStyleCnt="0"/>
      <dgm:spPr/>
    </dgm:pt>
    <dgm:pt modelId="{1FD8F613-313F-4969-AD98-B7CC3A9FE811}" type="pres">
      <dgm:prSet presAssocID="{783089DE-D122-4A91-8C96-EC07260F9244}" presName="srcNode" presStyleLbl="node1" presStyleIdx="0" presStyleCnt="4"/>
      <dgm:spPr/>
    </dgm:pt>
    <dgm:pt modelId="{6F677F87-1641-4E2E-82F7-057F6C8807BC}" type="pres">
      <dgm:prSet presAssocID="{783089DE-D122-4A91-8C96-EC07260F9244}" presName="conn" presStyleLbl="parChTrans1D2" presStyleIdx="0" presStyleCnt="1" custLinFactNeighborX="-349"/>
      <dgm:spPr/>
      <dgm:t>
        <a:bodyPr/>
        <a:lstStyle/>
        <a:p>
          <a:endParaRPr lang="en-US"/>
        </a:p>
      </dgm:t>
    </dgm:pt>
    <dgm:pt modelId="{38CF28F2-3047-4780-B7D7-D8C6CD34B66D}" type="pres">
      <dgm:prSet presAssocID="{783089DE-D122-4A91-8C96-EC07260F9244}" presName="extraNode" presStyleLbl="node1" presStyleIdx="0" presStyleCnt="4"/>
      <dgm:spPr/>
    </dgm:pt>
    <dgm:pt modelId="{9CB8BE34-97CE-42EC-9331-790171C97CA8}" type="pres">
      <dgm:prSet presAssocID="{783089DE-D122-4A91-8C96-EC07260F9244}" presName="dstNode" presStyleLbl="node1" presStyleIdx="0" presStyleCnt="4"/>
      <dgm:spPr/>
    </dgm:pt>
    <dgm:pt modelId="{90AB43A6-2FB7-4073-8060-5E2917611096}" type="pres">
      <dgm:prSet presAssocID="{61B02A21-03E4-4EEA-BE4F-76BBB69E768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55914-0250-46FE-9AE8-50975BC0480A}" type="pres">
      <dgm:prSet presAssocID="{61B02A21-03E4-4EEA-BE4F-76BBB69E768C}" presName="accent_1" presStyleCnt="0"/>
      <dgm:spPr/>
    </dgm:pt>
    <dgm:pt modelId="{8F8AE47E-DFB1-4AA7-804E-4ACB56191F33}" type="pres">
      <dgm:prSet presAssocID="{61B02A21-03E4-4EEA-BE4F-76BBB69E768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07100E-2FE5-4634-9FDD-88FDC9DFF8A5}" type="pres">
      <dgm:prSet presAssocID="{07A0295D-46ED-4285-A5EA-26596B66683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5CEFB-5F5F-41B6-ABF5-5A2B2E37DB1F}" type="pres">
      <dgm:prSet presAssocID="{07A0295D-46ED-4285-A5EA-26596B666833}" presName="accent_2" presStyleCnt="0"/>
      <dgm:spPr/>
    </dgm:pt>
    <dgm:pt modelId="{46EB4B45-618A-4BCE-8741-FD972E5C5997}" type="pres">
      <dgm:prSet presAssocID="{07A0295D-46ED-4285-A5EA-26596B666833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CE6E20-8A4F-45B9-8430-35B81BD5E8D3}" type="pres">
      <dgm:prSet presAssocID="{EFF500B4-33E4-4271-8182-336530FA77B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D248-2E28-4B64-B00E-BCB26A8199DB}" type="pres">
      <dgm:prSet presAssocID="{EFF500B4-33E4-4271-8182-336530FA77B2}" presName="accent_3" presStyleCnt="0"/>
      <dgm:spPr/>
    </dgm:pt>
    <dgm:pt modelId="{6B523F71-B31D-41F3-8B16-DF5F62DE096F}" type="pres">
      <dgm:prSet presAssocID="{EFF500B4-33E4-4271-8182-336530FA77B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F437EC-CCAA-4B16-A2DE-2F75AADE83B8}" type="pres">
      <dgm:prSet presAssocID="{46DB2D64-21C1-4706-B243-93874D8DAA4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A88A4-1E2D-45A1-B352-CBC6725DDBF6}" type="pres">
      <dgm:prSet presAssocID="{46DB2D64-21C1-4706-B243-93874D8DAA4A}" presName="accent_4" presStyleCnt="0"/>
      <dgm:spPr/>
    </dgm:pt>
    <dgm:pt modelId="{8064666F-A36A-43ED-8B40-BF2C916CB243}" type="pres">
      <dgm:prSet presAssocID="{46DB2D64-21C1-4706-B243-93874D8DAA4A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B6C285B-A269-4A1B-838C-07A0E5AC9EC3}" srcId="{783089DE-D122-4A91-8C96-EC07260F9244}" destId="{EFF500B4-33E4-4271-8182-336530FA77B2}" srcOrd="2" destOrd="0" parTransId="{5D550BD1-28D3-4F86-849B-0D2C7DF16D2B}" sibTransId="{21FFC4D1-A53C-4A3B-9371-EB5C24497AC7}"/>
    <dgm:cxn modelId="{329A8992-D22B-4DE0-ACD5-648EEC36AD4F}" srcId="{783089DE-D122-4A91-8C96-EC07260F9244}" destId="{46DB2D64-21C1-4706-B243-93874D8DAA4A}" srcOrd="3" destOrd="0" parTransId="{208DD836-26FD-4260-BC49-B136C156BD4A}" sibTransId="{6CB4D4B2-A314-4E1D-AB1F-A3FE5CB4CAB8}"/>
    <dgm:cxn modelId="{F180DEA8-6AA0-4CD7-A726-F380331B6AC0}" type="presOf" srcId="{61B02A21-03E4-4EEA-BE4F-76BBB69E768C}" destId="{90AB43A6-2FB7-4073-8060-5E2917611096}" srcOrd="0" destOrd="0" presId="urn:microsoft.com/office/officeart/2008/layout/VerticalCurvedList"/>
    <dgm:cxn modelId="{1ADBA71A-F916-4FEA-8F47-F917C15F9EAD}" type="presOf" srcId="{EFF500B4-33E4-4271-8182-336530FA77B2}" destId="{32CE6E20-8A4F-45B9-8430-35B81BD5E8D3}" srcOrd="0" destOrd="0" presId="urn:microsoft.com/office/officeart/2008/layout/VerticalCurvedList"/>
    <dgm:cxn modelId="{E68CD77D-2720-4C9D-A1B6-E273AE9E456D}" type="presOf" srcId="{783089DE-D122-4A91-8C96-EC07260F9244}" destId="{11D887EF-74C1-41F2-8F1A-C6ABE9BB5E08}" srcOrd="0" destOrd="0" presId="urn:microsoft.com/office/officeart/2008/layout/VerticalCurvedList"/>
    <dgm:cxn modelId="{ECD9429D-AA46-4A23-87E6-E9FDEA8F3659}" type="presOf" srcId="{2E57B95B-E49D-4EE4-9901-464C0CDE1E2F}" destId="{6F677F87-1641-4E2E-82F7-057F6C8807BC}" srcOrd="0" destOrd="0" presId="urn:microsoft.com/office/officeart/2008/layout/VerticalCurvedList"/>
    <dgm:cxn modelId="{8B897A5C-1D93-49A3-9360-5400C44048E7}" srcId="{783089DE-D122-4A91-8C96-EC07260F9244}" destId="{07A0295D-46ED-4285-A5EA-26596B666833}" srcOrd="1" destOrd="0" parTransId="{BD23BD48-8ECE-4C46-B533-222DC6442B5D}" sibTransId="{114E862C-A9ED-499B-8251-154575339A17}"/>
    <dgm:cxn modelId="{AC8A54C3-58EA-495B-AB7F-A24303433F66}" type="presOf" srcId="{07A0295D-46ED-4285-A5EA-26596B666833}" destId="{BB07100E-2FE5-4634-9FDD-88FDC9DFF8A5}" srcOrd="0" destOrd="0" presId="urn:microsoft.com/office/officeart/2008/layout/VerticalCurvedList"/>
    <dgm:cxn modelId="{120EF872-728A-4892-B637-5E00B6D328EC}" srcId="{783089DE-D122-4A91-8C96-EC07260F9244}" destId="{61B02A21-03E4-4EEA-BE4F-76BBB69E768C}" srcOrd="0" destOrd="0" parTransId="{A22DFA7A-557B-4C54-A978-9710882886C0}" sibTransId="{2E57B95B-E49D-4EE4-9901-464C0CDE1E2F}"/>
    <dgm:cxn modelId="{788A7AB2-5838-4D9F-A657-C06036B6DDD0}" type="presOf" srcId="{46DB2D64-21C1-4706-B243-93874D8DAA4A}" destId="{58F437EC-CCAA-4B16-A2DE-2F75AADE83B8}" srcOrd="0" destOrd="0" presId="urn:microsoft.com/office/officeart/2008/layout/VerticalCurvedList"/>
    <dgm:cxn modelId="{49C0FEF9-1CE3-4492-ACD5-5EB87D4AFC64}" type="presParOf" srcId="{11D887EF-74C1-41F2-8F1A-C6ABE9BB5E08}" destId="{573D27D7-C9E6-4D79-8600-832B0FB3918D}" srcOrd="0" destOrd="0" presId="urn:microsoft.com/office/officeart/2008/layout/VerticalCurvedList"/>
    <dgm:cxn modelId="{72CB7AEF-9AEF-4EB4-B205-85BB4FD57D33}" type="presParOf" srcId="{573D27D7-C9E6-4D79-8600-832B0FB3918D}" destId="{671C3B11-F1E3-41A1-9FE9-92207DEAA72D}" srcOrd="0" destOrd="0" presId="urn:microsoft.com/office/officeart/2008/layout/VerticalCurvedList"/>
    <dgm:cxn modelId="{F80B923A-2D34-49A6-9822-CE673F0EE557}" type="presParOf" srcId="{671C3B11-F1E3-41A1-9FE9-92207DEAA72D}" destId="{1FD8F613-313F-4969-AD98-B7CC3A9FE811}" srcOrd="0" destOrd="0" presId="urn:microsoft.com/office/officeart/2008/layout/VerticalCurvedList"/>
    <dgm:cxn modelId="{1C66742A-7344-4452-9B09-557BCF552C03}" type="presParOf" srcId="{671C3B11-F1E3-41A1-9FE9-92207DEAA72D}" destId="{6F677F87-1641-4E2E-82F7-057F6C8807BC}" srcOrd="1" destOrd="0" presId="urn:microsoft.com/office/officeart/2008/layout/VerticalCurvedList"/>
    <dgm:cxn modelId="{4FA71C97-2185-4CCE-B6BA-F6E31F837CF1}" type="presParOf" srcId="{671C3B11-F1E3-41A1-9FE9-92207DEAA72D}" destId="{38CF28F2-3047-4780-B7D7-D8C6CD34B66D}" srcOrd="2" destOrd="0" presId="urn:microsoft.com/office/officeart/2008/layout/VerticalCurvedList"/>
    <dgm:cxn modelId="{DF5B4874-9342-4E04-9736-852666BE9D27}" type="presParOf" srcId="{671C3B11-F1E3-41A1-9FE9-92207DEAA72D}" destId="{9CB8BE34-97CE-42EC-9331-790171C97CA8}" srcOrd="3" destOrd="0" presId="urn:microsoft.com/office/officeart/2008/layout/VerticalCurvedList"/>
    <dgm:cxn modelId="{2DECD804-2720-4A4F-B31B-409A703D93D6}" type="presParOf" srcId="{573D27D7-C9E6-4D79-8600-832B0FB3918D}" destId="{90AB43A6-2FB7-4073-8060-5E2917611096}" srcOrd="1" destOrd="0" presId="urn:microsoft.com/office/officeart/2008/layout/VerticalCurvedList"/>
    <dgm:cxn modelId="{6FD28502-DA2F-4E96-9FA8-D7343E8A4643}" type="presParOf" srcId="{573D27D7-C9E6-4D79-8600-832B0FB3918D}" destId="{E3D55914-0250-46FE-9AE8-50975BC0480A}" srcOrd="2" destOrd="0" presId="urn:microsoft.com/office/officeart/2008/layout/VerticalCurvedList"/>
    <dgm:cxn modelId="{DBBE9F71-63A4-4D53-9B55-B518EFD2A8C0}" type="presParOf" srcId="{E3D55914-0250-46FE-9AE8-50975BC0480A}" destId="{8F8AE47E-DFB1-4AA7-804E-4ACB56191F33}" srcOrd="0" destOrd="0" presId="urn:microsoft.com/office/officeart/2008/layout/VerticalCurvedList"/>
    <dgm:cxn modelId="{CC335FD1-3B8F-4655-A926-4C6032689626}" type="presParOf" srcId="{573D27D7-C9E6-4D79-8600-832B0FB3918D}" destId="{BB07100E-2FE5-4634-9FDD-88FDC9DFF8A5}" srcOrd="3" destOrd="0" presId="urn:microsoft.com/office/officeart/2008/layout/VerticalCurvedList"/>
    <dgm:cxn modelId="{4AD040B5-C3D2-4FC5-8C57-66C312106E08}" type="presParOf" srcId="{573D27D7-C9E6-4D79-8600-832B0FB3918D}" destId="{0FC5CEFB-5F5F-41B6-ABF5-5A2B2E37DB1F}" srcOrd="4" destOrd="0" presId="urn:microsoft.com/office/officeart/2008/layout/VerticalCurvedList"/>
    <dgm:cxn modelId="{61C9A2D6-1501-4F81-84EB-EF99E6924D71}" type="presParOf" srcId="{0FC5CEFB-5F5F-41B6-ABF5-5A2B2E37DB1F}" destId="{46EB4B45-618A-4BCE-8741-FD972E5C5997}" srcOrd="0" destOrd="0" presId="urn:microsoft.com/office/officeart/2008/layout/VerticalCurvedList"/>
    <dgm:cxn modelId="{BB8C7A31-F3BF-4F30-873B-04C425D924A2}" type="presParOf" srcId="{573D27D7-C9E6-4D79-8600-832B0FB3918D}" destId="{32CE6E20-8A4F-45B9-8430-35B81BD5E8D3}" srcOrd="5" destOrd="0" presId="urn:microsoft.com/office/officeart/2008/layout/VerticalCurvedList"/>
    <dgm:cxn modelId="{E6A7575C-6D32-404E-9529-96322227E2C4}" type="presParOf" srcId="{573D27D7-C9E6-4D79-8600-832B0FB3918D}" destId="{9341D248-2E28-4B64-B00E-BCB26A8199DB}" srcOrd="6" destOrd="0" presId="urn:microsoft.com/office/officeart/2008/layout/VerticalCurvedList"/>
    <dgm:cxn modelId="{4D91851D-33AF-47C8-BCAC-15ED85D2F023}" type="presParOf" srcId="{9341D248-2E28-4B64-B00E-BCB26A8199DB}" destId="{6B523F71-B31D-41F3-8B16-DF5F62DE096F}" srcOrd="0" destOrd="0" presId="urn:microsoft.com/office/officeart/2008/layout/VerticalCurvedList"/>
    <dgm:cxn modelId="{EB4F2A48-DA07-4E01-9898-9F1246718462}" type="presParOf" srcId="{573D27D7-C9E6-4D79-8600-832B0FB3918D}" destId="{58F437EC-CCAA-4B16-A2DE-2F75AADE83B8}" srcOrd="7" destOrd="0" presId="urn:microsoft.com/office/officeart/2008/layout/VerticalCurvedList"/>
    <dgm:cxn modelId="{B77B6899-2DA5-494A-8862-01EDC6A0D8A1}" type="presParOf" srcId="{573D27D7-C9E6-4D79-8600-832B0FB3918D}" destId="{4F0A88A4-1E2D-45A1-B352-CBC6725DDBF6}" srcOrd="8" destOrd="0" presId="urn:microsoft.com/office/officeart/2008/layout/VerticalCurvedList"/>
    <dgm:cxn modelId="{6EE182EB-333E-4EE3-ABF2-FE7C2AD2007E}" type="presParOf" srcId="{4F0A88A4-1E2D-45A1-B352-CBC6725DDBF6}" destId="{8064666F-A36A-43ED-8B40-BF2C916CB2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7F87-1641-4E2E-82F7-057F6C8807B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B43A6-2FB7-4073-8060-5E2917611096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Introduction</a:t>
          </a:r>
          <a:endParaRPr lang="en-GB" sz="3200" kern="1200" dirty="0"/>
        </a:p>
      </dsp:txBody>
      <dsp:txXfrm>
        <a:off x="610504" y="416587"/>
        <a:ext cx="7440913" cy="833607"/>
      </dsp:txXfrm>
    </dsp:sp>
    <dsp:sp modelId="{8F8AE47E-DFB1-4AA7-804E-4ACB56191F3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7100E-2FE5-4634-9FDD-88FDC9DFF8A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The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model</a:t>
          </a:r>
          <a:endParaRPr lang="es-ES" sz="3200" kern="1200" dirty="0" smtClean="0"/>
        </a:p>
      </dsp:txBody>
      <dsp:txXfrm>
        <a:off x="1088431" y="1667215"/>
        <a:ext cx="6962986" cy="833607"/>
      </dsp:txXfrm>
    </dsp:sp>
    <dsp:sp modelId="{46EB4B45-618A-4BCE-8741-FD972E5C599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6E20-8A4F-45B9-8430-35B81BD5E8D3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The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algorithm</a:t>
          </a:r>
          <a:endParaRPr lang="es-ES" sz="3200" kern="1200" dirty="0" smtClean="0"/>
        </a:p>
      </dsp:txBody>
      <dsp:txXfrm>
        <a:off x="1088431" y="2917843"/>
        <a:ext cx="6962986" cy="833607"/>
      </dsp:txXfrm>
    </dsp:sp>
    <dsp:sp modelId="{6B523F71-B31D-41F3-8B16-DF5F62DE096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437EC-CCAA-4B16-A2DE-2F75AADE83B8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Some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numerical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results</a:t>
          </a:r>
          <a:endParaRPr lang="en-GB" sz="3200" kern="1200" dirty="0"/>
        </a:p>
      </dsp:txBody>
      <dsp:txXfrm>
        <a:off x="610504" y="4168472"/>
        <a:ext cx="7440913" cy="833607"/>
      </dsp:txXfrm>
    </dsp:sp>
    <dsp:sp modelId="{8064666F-A36A-43ED-8B40-BF2C916CB24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0083-F27B-4599-9AEF-9A1D9A0B7B0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87CE2-FE94-4BD9-9C2D-5FCD1544C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everybody. Thanks for giving me the possibility to be here today and to work with you on this important project.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23/01/2020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Graziana Colonna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4C2EEB-494D-4BFA-B356-B1C13BC3F6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3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everybody. Thanks for giving me the possibility to be here today and to work with you on this important project.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23/01/2020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Graziana Colonna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4C2EEB-494D-4BFA-B356-B1C13BC3F62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5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1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2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ADDA-E4E4-42EA-8458-BD724967B257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830F-7E08-4CF5-8437-FACA991F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5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5" Type="http://schemas.openxmlformats.org/officeDocument/2006/relationships/tags" Target="../tags/tag20.xml"/><Relationship Id="rId10" Type="http://schemas.openxmlformats.org/officeDocument/2006/relationships/image" Target="../media/image17.png"/><Relationship Id="rId4" Type="http://schemas.openxmlformats.org/officeDocument/2006/relationships/tags" Target="../tags/tag19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4.png"/><Relationship Id="rId5" Type="http://schemas.openxmlformats.org/officeDocument/2006/relationships/tags" Target="../tags/tag26.xml"/><Relationship Id="rId10" Type="http://schemas.openxmlformats.org/officeDocument/2006/relationships/image" Target="../media/image24.png"/><Relationship Id="rId4" Type="http://schemas.openxmlformats.org/officeDocument/2006/relationships/tags" Target="../tags/tag25.xml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image" Target="../media/image2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9.png"/><Relationship Id="rId5" Type="http://schemas.openxmlformats.org/officeDocument/2006/relationships/tags" Target="../tags/tag38.xml"/><Relationship Id="rId10" Type="http://schemas.openxmlformats.org/officeDocument/2006/relationships/image" Target="../media/image24.png"/><Relationship Id="rId4" Type="http://schemas.openxmlformats.org/officeDocument/2006/relationships/tags" Target="../tags/tag37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3.xml"/><Relationship Id="rId7" Type="http://schemas.openxmlformats.org/officeDocument/2006/relationships/image" Target="../media/image2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5" Type="http://schemas.openxmlformats.org/officeDocument/2006/relationships/tags" Target="../tags/tag45.xml"/><Relationship Id="rId10" Type="http://schemas.openxmlformats.org/officeDocument/2006/relationships/image" Target="../media/image31.png"/><Relationship Id="rId4" Type="http://schemas.openxmlformats.org/officeDocument/2006/relationships/tags" Target="../tags/tag44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6.png"/><Relationship Id="rId5" Type="http://schemas.openxmlformats.org/officeDocument/2006/relationships/tags" Target="../tags/tag50.xml"/><Relationship Id="rId10" Type="http://schemas.openxmlformats.org/officeDocument/2006/relationships/image" Target="../media/image35.png"/><Relationship Id="rId4" Type="http://schemas.openxmlformats.org/officeDocument/2006/relationships/tags" Target="../tags/tag49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tags" Target="../tags/tag53.xml"/><Relationship Id="rId16" Type="http://schemas.openxmlformats.org/officeDocument/2006/relationships/image" Target="../media/image43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9.png"/><Relationship Id="rId5" Type="http://schemas.openxmlformats.org/officeDocument/2006/relationships/tags" Target="../tags/tag56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4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36.png"/><Relationship Id="rId5" Type="http://schemas.openxmlformats.org/officeDocument/2006/relationships/tags" Target="../tags/tag65.xml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tags" Target="../tags/tag64.xml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2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4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9.png"/><Relationship Id="rId2" Type="http://schemas.openxmlformats.org/officeDocument/2006/relationships/tags" Target="../tags/tag74.xml"/><Relationship Id="rId16" Type="http://schemas.openxmlformats.org/officeDocument/2006/relationships/image" Target="../media/image28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27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tags" Target="../tags/tag88.xml"/><Relationship Id="rId21" Type="http://schemas.openxmlformats.org/officeDocument/2006/relationships/image" Target="../media/image72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tags" Target="../tags/tag87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75.png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tags" Target="../tags/tag95.xml"/><Relationship Id="rId19" Type="http://schemas.openxmlformats.org/officeDocument/2006/relationships/image" Target="../media/image7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png"/><Relationship Id="rId5" Type="http://schemas.openxmlformats.org/officeDocument/2006/relationships/tags" Target="../tags/tag8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5" Type="http://schemas.openxmlformats.org/officeDocument/2006/relationships/tags" Target="../tags/tag15.xml"/><Relationship Id="rId10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 out the violin: another EU top 5 rank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3" y="598923"/>
            <a:ext cx="6916615" cy="544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entagon 8"/>
          <p:cNvSpPr/>
          <p:nvPr/>
        </p:nvSpPr>
        <p:spPr>
          <a:xfrm>
            <a:off x="0" y="0"/>
            <a:ext cx="5498122" cy="1617785"/>
          </a:xfrm>
          <a:prstGeom prst="homePlate">
            <a:avLst/>
          </a:prstGeom>
          <a:solidFill>
            <a:srgbClr val="FFD000">
              <a:alpha val="89804"/>
            </a:srgbClr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 smtClean="0">
                <a:solidFill>
                  <a:srgbClr val="0E0597"/>
                </a:solidFill>
              </a:rPr>
              <a:t>ABC-EU-XVA</a:t>
            </a:r>
            <a:endParaRPr lang="en-GB" sz="4800" b="1" dirty="0">
              <a:solidFill>
                <a:srgbClr val="0E059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122" y="6154616"/>
            <a:ext cx="713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E0597"/>
                </a:solidFill>
              </a:rPr>
              <a:t>Graziana Colonna - </a:t>
            </a:r>
            <a:r>
              <a:rPr lang="en-GB" sz="3200" dirty="0">
                <a:solidFill>
                  <a:srgbClr val="0E0597"/>
                </a:solidFill>
              </a:rPr>
              <a:t>January </a:t>
            </a:r>
            <a:r>
              <a:rPr lang="en-GB" sz="3200" dirty="0" smtClean="0">
                <a:solidFill>
                  <a:srgbClr val="0E0597"/>
                </a:solidFill>
              </a:rPr>
              <a:t>21st, 2021</a:t>
            </a:r>
            <a:endParaRPr lang="en-GB" sz="3200" dirty="0">
              <a:solidFill>
                <a:srgbClr val="0E0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99"/>
    </mc:Choice>
    <mc:Fallback xmlns="">
      <p:transition advTm="13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By using replication arguments and including funding costs, they derive the following two</a:t>
            </a:r>
          </a:p>
          <a:p>
            <a:r>
              <a:rPr lang="en-GB" dirty="0"/>
              <a:t>PDEs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Non Linear </a:t>
            </a:r>
            <a:r>
              <a:rPr lang="en-GB" dirty="0" smtClean="0"/>
              <a:t>PDE (                  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Linear PDE (                 ):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9" y="3005614"/>
            <a:ext cx="7546970" cy="558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9" y="4446149"/>
            <a:ext cx="8277942" cy="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48" y="2562786"/>
            <a:ext cx="791314" cy="250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87" y="4015684"/>
            <a:ext cx="791314" cy="190629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02" y="5290948"/>
            <a:ext cx="3052191" cy="5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3"/>
    </mc:Choice>
    <mc:Fallback xmlns="">
      <p:transition spd="slow" advTm="471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23" y="1824887"/>
            <a:ext cx="9603046" cy="37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3"/>
    </mc:Choice>
    <mc:Fallback xmlns="">
      <p:transition spd="slow" advTm="471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Since our aim is the computation of the total value adjustment, we can write the </a:t>
            </a:r>
            <a:r>
              <a:rPr lang="en-GB" dirty="0" smtClean="0"/>
              <a:t>risky value </a:t>
            </a:r>
            <a:r>
              <a:rPr lang="en-GB" dirty="0"/>
              <a:t>of the derivative </a:t>
            </a:r>
            <a:r>
              <a:rPr lang="en-GB" dirty="0" smtClean="0"/>
              <a:t>     as </a:t>
            </a:r>
            <a:r>
              <a:rPr lang="en-GB" dirty="0"/>
              <a:t>the sum of the risk-free value </a:t>
            </a:r>
            <a:r>
              <a:rPr lang="en-GB" dirty="0" smtClean="0"/>
              <a:t>    and </a:t>
            </a:r>
            <a:r>
              <a:rPr lang="en-GB" dirty="0"/>
              <a:t>the </a:t>
            </a:r>
            <a:r>
              <a:rPr lang="en-GB" dirty="0" smtClean="0"/>
              <a:t>value </a:t>
            </a:r>
            <a:r>
              <a:rPr lang="en-GB" dirty="0"/>
              <a:t>adjustment</a:t>
            </a:r>
            <a:r>
              <a:rPr lang="en-GB" dirty="0" smtClean="0"/>
              <a:t>,      , </a:t>
            </a:r>
          </a:p>
          <a:p>
            <a:r>
              <a:rPr lang="en-GB" dirty="0" smtClean="0"/>
              <a:t>i.e</a:t>
            </a:r>
            <a:r>
              <a:rPr lang="en-GB" dirty="0"/>
              <a:t>. </a:t>
            </a:r>
            <a:r>
              <a:rPr lang="en-GB" dirty="0" smtClean="0"/>
              <a:t>                         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value of the risk-free derivative </a:t>
            </a:r>
            <a:r>
              <a:rPr lang="en-GB" dirty="0" smtClean="0"/>
              <a:t>     satisfies the Black-Scholes equation. The we have: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Non Linear PDE: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Linear PDE:</a:t>
            </a:r>
            <a:endParaRPr lang="es-ES" dirty="0"/>
          </a:p>
          <a:p>
            <a:endParaRPr lang="es-ES" dirty="0" smtClean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27" y="3840144"/>
            <a:ext cx="8229939" cy="798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27" y="5200404"/>
            <a:ext cx="8131200" cy="79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51" y="2055420"/>
            <a:ext cx="182400" cy="250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65" y="2115762"/>
            <a:ext cx="182400" cy="190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47" y="2115762"/>
            <a:ext cx="201600" cy="190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5" y="2319819"/>
            <a:ext cx="1212343" cy="250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68" y="2942250"/>
            <a:ext cx="182400" cy="190629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96"/>
    </mc:Choice>
    <mc:Fallback xmlns="">
      <p:transition spd="slow" advTm="643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Let's suppose now that the intensities of default of both the investor and the hedger, </a:t>
            </a:r>
            <a:r>
              <a:rPr lang="en-GB" dirty="0" smtClean="0"/>
              <a:t>       and</a:t>
            </a:r>
            <a:r>
              <a:rPr lang="en-GB" i="1" dirty="0"/>
              <a:t> </a:t>
            </a:r>
            <a:r>
              <a:rPr lang="en-GB" i="1" dirty="0" smtClean="0"/>
              <a:t>      </a:t>
            </a:r>
            <a:r>
              <a:rPr lang="en-GB" dirty="0" smtClean="0"/>
              <a:t>, </a:t>
            </a:r>
            <a:r>
              <a:rPr lang="en-GB" dirty="0"/>
              <a:t>are no longer constant, but stochastic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</a:t>
            </a:r>
            <a:r>
              <a:rPr lang="en-GB" dirty="0"/>
              <a:t>order to do this, we add to the </a:t>
            </a:r>
            <a:r>
              <a:rPr lang="en-GB" dirty="0" smtClean="0"/>
              <a:t>market assumptions </a:t>
            </a:r>
            <a:r>
              <a:rPr lang="en-GB" dirty="0"/>
              <a:t>a Credit Default Swap (CDS) curve for the investor and for the hedger</a:t>
            </a:r>
            <a:r>
              <a:rPr lang="en-GB" dirty="0" smtClean="0"/>
              <a:t>.</a:t>
            </a:r>
          </a:p>
          <a:p>
            <a:endParaRPr lang="es-ES" dirty="0"/>
          </a:p>
          <a:p>
            <a:r>
              <a:rPr lang="en-GB" dirty="0" smtClean="0"/>
              <a:t>The two </a:t>
            </a:r>
            <a:r>
              <a:rPr lang="en-GB" dirty="0"/>
              <a:t>SDEs that govern the intensities of default </a:t>
            </a:r>
            <a:r>
              <a:rPr lang="en-GB" dirty="0" smtClean="0"/>
              <a:t>       and        are: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3181119"/>
            <a:ext cx="208457" cy="19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40" y="3193210"/>
            <a:ext cx="275657" cy="193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31" y="3677730"/>
            <a:ext cx="5746285" cy="1117714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88" y="1833714"/>
            <a:ext cx="208457" cy="1933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32" y="1833714"/>
            <a:ext cx="275657" cy="1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46"/>
    </mc:Choice>
    <mc:Fallback xmlns="">
      <p:transition spd="slow" advTm="6044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At this point, having the stochastic equations of </a:t>
            </a:r>
            <a:r>
              <a:rPr lang="en-GB" dirty="0" smtClean="0"/>
              <a:t>     and       specified</a:t>
            </a:r>
            <a:r>
              <a:rPr lang="en-GB" dirty="0"/>
              <a:t>, our aim is to solve the PDEs defined by (3) and (4) considering </a:t>
            </a:r>
            <a:r>
              <a:rPr lang="en-GB" dirty="0" smtClean="0"/>
              <a:t>       and        stochastic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are going to compute the expected value of the unknown </a:t>
            </a:r>
            <a:r>
              <a:rPr lang="en-GB" i="1" dirty="0"/>
              <a:t>U</a:t>
            </a:r>
            <a:r>
              <a:rPr lang="en-GB" dirty="0"/>
              <a:t> of the PDE, mixing a finite element method with a Monte Carlo simulation.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40" y="3097273"/>
            <a:ext cx="8229939" cy="798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40" y="3996903"/>
            <a:ext cx="8131200" cy="798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32" y="4926338"/>
            <a:ext cx="5746285" cy="1117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93478" y="3901873"/>
            <a:ext cx="304800" cy="421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60838" y="3901873"/>
            <a:ext cx="304800" cy="421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3827100" y="4715442"/>
            <a:ext cx="924676" cy="152400"/>
          </a:xfrm>
          <a:prstGeom prst="bentConnector3">
            <a:avLst>
              <a:gd name="adj1" fmla="val 10071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2"/>
          </p:cNvCxnSpPr>
          <p:nvPr/>
        </p:nvCxnSpPr>
        <p:spPr>
          <a:xfrm rot="16200000" flipH="1">
            <a:off x="3247219" y="4721534"/>
            <a:ext cx="1517079" cy="719760"/>
          </a:xfrm>
          <a:prstGeom prst="bentConnector3">
            <a:avLst>
              <a:gd name="adj1" fmla="val 9945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57" y="1798544"/>
            <a:ext cx="208457" cy="1933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01" y="1798544"/>
            <a:ext cx="275657" cy="193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10" y="2091531"/>
            <a:ext cx="208457" cy="193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54" y="2091531"/>
            <a:ext cx="275657" cy="1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9"/>
    </mc:Choice>
    <mc:Fallback xmlns="">
      <p:transition spd="slow" advTm="475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Main</a:t>
            </a:r>
            <a:r>
              <a:rPr lang="es-ES" b="1" dirty="0" smtClean="0"/>
              <a:t> idea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algorithm</a:t>
            </a:r>
            <a:r>
              <a:rPr lang="es-ES" dirty="0" smtClean="0"/>
              <a:t>: compute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PDE </a:t>
            </a:r>
            <a:r>
              <a:rPr lang="es-ES" i="1" dirty="0" smtClean="0"/>
              <a:t>N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times,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independent</a:t>
            </a:r>
            <a:r>
              <a:rPr lang="es-ES" dirty="0" smtClean="0"/>
              <a:t> Monte Carlo </a:t>
            </a:r>
            <a:r>
              <a:rPr lang="es-ES" dirty="0" err="1" smtClean="0"/>
              <a:t>path</a:t>
            </a:r>
            <a:r>
              <a:rPr lang="es-ES" dirty="0" smtClean="0"/>
              <a:t> of </a:t>
            </a:r>
            <a:r>
              <a:rPr lang="es-ES" dirty="0"/>
              <a:t> </a:t>
            </a:r>
            <a:r>
              <a:rPr lang="es-ES" dirty="0" smtClean="0"/>
              <a:t>     and        . </a:t>
            </a:r>
            <a:r>
              <a:rPr lang="es-ES" dirty="0" err="1" smtClean="0"/>
              <a:t>Let’s</a:t>
            </a:r>
            <a:r>
              <a:rPr lang="es-ES" dirty="0" smtClean="0"/>
              <a:t> denote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PDE as      .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final </a:t>
            </a:r>
            <a:r>
              <a:rPr lang="es-ES" dirty="0" err="1" smtClean="0"/>
              <a:t>solution</a:t>
            </a:r>
            <a:r>
              <a:rPr lang="es-ES" dirty="0" smtClean="0"/>
              <a:t>     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a </a:t>
            </a:r>
            <a:r>
              <a:rPr lang="es-ES" dirty="0" err="1" smtClean="0"/>
              <a:t>convergence</a:t>
            </a:r>
            <a:r>
              <a:rPr lang="es-ES" dirty="0" smtClean="0"/>
              <a:t> </a:t>
            </a:r>
            <a:r>
              <a:rPr lang="es-ES" dirty="0" err="1" smtClean="0"/>
              <a:t>acceleration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Multi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Monte Carlo </a:t>
            </a:r>
            <a:r>
              <a:rPr lang="es-ES" dirty="0" err="1" smtClean="0"/>
              <a:t>method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2075092"/>
            <a:ext cx="208457" cy="193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46" y="2087183"/>
            <a:ext cx="275657" cy="193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56" y="2087183"/>
            <a:ext cx="196114" cy="245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1" y="2332669"/>
            <a:ext cx="159086" cy="215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60" y="3157539"/>
            <a:ext cx="1518171" cy="301715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85"/>
    </mc:Choice>
    <mc:Fallback xmlns="">
      <p:transition spd="slow" advTm="11538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646403"/>
            <a:ext cx="9265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Multi</a:t>
            </a:r>
            <a:r>
              <a:rPr lang="es-ES" b="1" dirty="0" smtClean="0"/>
              <a:t> </a:t>
            </a:r>
            <a:r>
              <a:rPr lang="es-ES" b="1" dirty="0" err="1" smtClean="0"/>
              <a:t>Level</a:t>
            </a:r>
            <a:r>
              <a:rPr lang="es-ES" b="1" dirty="0" smtClean="0"/>
              <a:t> Monte Carlo (MLMC) </a:t>
            </a:r>
            <a:r>
              <a:rPr lang="es-ES" b="1" dirty="0" err="1" smtClean="0"/>
              <a:t>method</a:t>
            </a:r>
            <a:r>
              <a:rPr lang="es-ES" b="1" dirty="0" smtClean="0"/>
              <a:t>: </a:t>
            </a:r>
          </a:p>
          <a:p>
            <a:r>
              <a:rPr lang="en-GB" dirty="0" smtClean="0"/>
              <a:t>It is used </a:t>
            </a:r>
            <a:r>
              <a:rPr lang="en-GB" dirty="0"/>
              <a:t>to compute the expected value of a quantity that is a </a:t>
            </a:r>
            <a:r>
              <a:rPr lang="en-GB" dirty="0" smtClean="0"/>
              <a:t>functional </a:t>
            </a:r>
            <a:r>
              <a:rPr lang="en-GB" i="1" dirty="0" smtClean="0"/>
              <a:t>F</a:t>
            </a:r>
            <a:r>
              <a:rPr lang="en-GB" dirty="0" smtClean="0"/>
              <a:t> </a:t>
            </a:r>
            <a:r>
              <a:rPr lang="en-GB" dirty="0"/>
              <a:t>of the solution of a SDE.</a:t>
            </a:r>
          </a:p>
          <a:p>
            <a:endParaRPr lang="es-ES" b="1" dirty="0" smtClean="0"/>
          </a:p>
          <a:p>
            <a:endParaRPr lang="es-ES" b="1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b="1" dirty="0" smtClean="0"/>
              <a:t>Key concept of MLMC</a:t>
            </a:r>
            <a:r>
              <a:rPr lang="es-ES" dirty="0" smtClean="0"/>
              <a:t>:</a:t>
            </a:r>
          </a:p>
          <a:p>
            <a:r>
              <a:rPr lang="en-GB" dirty="0"/>
              <a:t>We sample not just from one </a:t>
            </a:r>
            <a:r>
              <a:rPr lang="en-GB" dirty="0" smtClean="0"/>
              <a:t>approximation         of   </a:t>
            </a:r>
            <a:r>
              <a:rPr lang="en-GB" i="1" dirty="0" smtClean="0"/>
              <a:t>   </a:t>
            </a:r>
            <a:r>
              <a:rPr lang="en-GB" dirty="0" smtClean="0"/>
              <a:t>, </a:t>
            </a:r>
            <a:r>
              <a:rPr lang="en-GB" dirty="0"/>
              <a:t>but from </a:t>
            </a:r>
            <a:r>
              <a:rPr lang="en-GB" dirty="0" smtClean="0"/>
              <a:t>several, on different </a:t>
            </a:r>
            <a:r>
              <a:rPr lang="en-GB" dirty="0" err="1" smtClean="0"/>
              <a:t>discretizations</a:t>
            </a:r>
            <a:r>
              <a:rPr lang="en-GB" dirty="0" smtClean="0"/>
              <a:t> of the time interval [0,T].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73" y="2698645"/>
            <a:ext cx="3145142" cy="254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16" y="3693607"/>
            <a:ext cx="476952" cy="254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21" y="3199950"/>
            <a:ext cx="1138285" cy="254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00" y="5030652"/>
            <a:ext cx="157714" cy="2043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54" y="5030652"/>
            <a:ext cx="351085" cy="2043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57" y="2744283"/>
            <a:ext cx="955886" cy="163200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6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24"/>
    </mc:Choice>
    <mc:Fallback xmlns="">
      <p:transition spd="slow" advTm="5732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646403"/>
            <a:ext cx="9265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Multi</a:t>
            </a:r>
            <a:r>
              <a:rPr lang="es-ES" b="1" dirty="0" smtClean="0"/>
              <a:t> </a:t>
            </a:r>
            <a:r>
              <a:rPr lang="es-ES" b="1" dirty="0" err="1" smtClean="0"/>
              <a:t>Level</a:t>
            </a:r>
            <a:r>
              <a:rPr lang="es-ES" b="1" dirty="0" smtClean="0"/>
              <a:t> Monte Carlo (MLMC) </a:t>
            </a:r>
            <a:r>
              <a:rPr lang="es-ES" b="1" dirty="0" err="1" smtClean="0"/>
              <a:t>method</a:t>
            </a:r>
            <a:r>
              <a:rPr lang="es-ES" b="1" dirty="0" smtClean="0"/>
              <a:t>: </a:t>
            </a:r>
          </a:p>
          <a:p>
            <a:endParaRPr lang="en-GB" dirty="0"/>
          </a:p>
          <a:p>
            <a:r>
              <a:rPr lang="en-GB" dirty="0" smtClean="0"/>
              <a:t>Let's consider a </a:t>
            </a:r>
            <a:r>
              <a:rPr lang="en-GB" dirty="0"/>
              <a:t>fixed natural number </a:t>
            </a:r>
            <a:r>
              <a:rPr lang="en-GB" i="1" dirty="0" smtClean="0"/>
              <a:t>M&gt;0</a:t>
            </a:r>
            <a:r>
              <a:rPr lang="en-GB" dirty="0" smtClean="0"/>
              <a:t>, </a:t>
            </a:r>
            <a:r>
              <a:rPr lang="en-GB" dirty="0"/>
              <a:t>a </a:t>
            </a:r>
            <a:r>
              <a:rPr lang="en-GB" dirty="0" err="1"/>
              <a:t>timestep</a:t>
            </a:r>
            <a:r>
              <a:rPr lang="en-GB" dirty="0"/>
              <a:t> </a:t>
            </a:r>
            <a:r>
              <a:rPr lang="en-GB" dirty="0" smtClean="0"/>
              <a:t>                 , with                              and </a:t>
            </a:r>
            <a:r>
              <a:rPr lang="en-GB" dirty="0"/>
              <a:t>let's denote with </a:t>
            </a:r>
            <a:r>
              <a:rPr lang="en-GB" dirty="0" smtClean="0"/>
              <a:t>         an </a:t>
            </a:r>
            <a:r>
              <a:rPr lang="en-GB" dirty="0"/>
              <a:t>approximation </a:t>
            </a:r>
            <a:r>
              <a:rPr lang="en-GB" dirty="0" smtClean="0"/>
              <a:t>of        , </a:t>
            </a:r>
            <a:r>
              <a:rPr lang="en-GB" dirty="0"/>
              <a:t>estimated on the discretisation of the time interval with the </a:t>
            </a:r>
            <a:r>
              <a:rPr lang="en-GB" dirty="0" err="1" smtClean="0"/>
              <a:t>timestep</a:t>
            </a:r>
            <a:r>
              <a:rPr lang="en-GB" dirty="0" smtClean="0"/>
              <a:t>      .   </a:t>
            </a:r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can say that the expected value of </a:t>
            </a:r>
            <a:r>
              <a:rPr lang="en-GB" dirty="0" smtClean="0"/>
              <a:t>        is</a:t>
            </a:r>
            <a:endParaRPr lang="en-GB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can approximate each of this quantities using </a:t>
            </a:r>
            <a:r>
              <a:rPr lang="en-GB" dirty="0"/>
              <a:t>the Monte Carlo method, with </a:t>
            </a:r>
            <a:r>
              <a:rPr lang="en-GB" dirty="0" smtClean="0"/>
              <a:t>         simulations.</a:t>
            </a:r>
          </a:p>
          <a:p>
            <a:endParaRPr lang="es-ES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12" y="2261328"/>
            <a:ext cx="777600" cy="279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3" y="2300414"/>
            <a:ext cx="1348114" cy="20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66" y="2502014"/>
            <a:ext cx="215314" cy="25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0" y="2541100"/>
            <a:ext cx="157714" cy="204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0" y="2836092"/>
            <a:ext cx="165943" cy="193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78" y="3324974"/>
            <a:ext cx="283885" cy="25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4" y="3711745"/>
            <a:ext cx="3516341" cy="6706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72" y="5328460"/>
            <a:ext cx="220800" cy="190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85" y="4475470"/>
            <a:ext cx="2332798" cy="670629"/>
          </a:xfrm>
          <a:prstGeom prst="rect">
            <a:avLst/>
          </a:prstGeom>
        </p:spPr>
      </p:pic>
      <p:sp>
        <p:nvSpPr>
          <p:cNvPr id="33" name="Title 2"/>
          <p:cNvSpPr txBox="1">
            <a:spLocks/>
          </p:cNvSpPr>
          <p:nvPr/>
        </p:nvSpPr>
        <p:spPr>
          <a:xfrm>
            <a:off x="849923" y="539261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446585" y="4278923"/>
            <a:ext cx="218100" cy="375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73416" y="4239962"/>
            <a:ext cx="218100" cy="375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81335" y="4239096"/>
            <a:ext cx="218100" cy="375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24"/>
    </mc:Choice>
    <mc:Fallback xmlns="">
      <p:transition spd="slow" advTm="815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646403"/>
            <a:ext cx="9265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Multi</a:t>
            </a:r>
            <a:r>
              <a:rPr lang="es-ES" b="1" dirty="0" smtClean="0"/>
              <a:t> </a:t>
            </a:r>
            <a:r>
              <a:rPr lang="es-ES" b="1" dirty="0" err="1" smtClean="0"/>
              <a:t>Level</a:t>
            </a:r>
            <a:r>
              <a:rPr lang="es-ES" b="1" dirty="0" smtClean="0"/>
              <a:t> Monte Carlo (MLMC) </a:t>
            </a:r>
            <a:r>
              <a:rPr lang="es-ES" b="1" dirty="0" err="1" smtClean="0"/>
              <a:t>method</a:t>
            </a:r>
            <a:r>
              <a:rPr lang="es-ES" b="1" dirty="0" smtClean="0"/>
              <a:t>: </a:t>
            </a:r>
            <a:endParaRPr lang="en-GB" dirty="0" smtClean="0"/>
          </a:p>
          <a:p>
            <a:r>
              <a:rPr lang="en-GB" dirty="0"/>
              <a:t>What we have to stress is that </a:t>
            </a:r>
            <a:r>
              <a:rPr lang="en-GB" dirty="0" smtClean="0"/>
              <a:t>        and           come </a:t>
            </a:r>
            <a:r>
              <a:rPr lang="en-GB" dirty="0"/>
              <a:t>from two discrete approximations with different </a:t>
            </a:r>
            <a:r>
              <a:rPr lang="en-GB" dirty="0" err="1"/>
              <a:t>timesteps</a:t>
            </a:r>
            <a:r>
              <a:rPr lang="en-GB" dirty="0"/>
              <a:t> but that </a:t>
            </a:r>
            <a:r>
              <a:rPr lang="en-GB" dirty="0" smtClean="0"/>
              <a:t>share </a:t>
            </a:r>
            <a:r>
              <a:rPr lang="en-GB" dirty="0"/>
              <a:t>the same </a:t>
            </a:r>
            <a:r>
              <a:rPr lang="en-GB" dirty="0" smtClean="0"/>
              <a:t>Brownian </a:t>
            </a:r>
            <a:r>
              <a:rPr lang="en-GB" dirty="0"/>
              <a:t>path.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2" y="2026195"/>
            <a:ext cx="171429" cy="19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05" y="2026194"/>
            <a:ext cx="401830" cy="190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68" y="3877536"/>
            <a:ext cx="881828" cy="190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30" y="3877536"/>
            <a:ext cx="157714" cy="2043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36998" y="2661799"/>
            <a:ext cx="4122866" cy="3215200"/>
            <a:chOff x="3296373" y="748841"/>
            <a:chExt cx="6403975" cy="516985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2"/>
            <a:srcRect l="259" b="62027"/>
            <a:stretch/>
          </p:blipFill>
          <p:spPr>
            <a:xfrm>
              <a:off x="3296373" y="1165954"/>
              <a:ext cx="6387341" cy="8247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12285" y="2647430"/>
              <a:ext cx="5772150" cy="2343150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3296373" y="4894220"/>
              <a:ext cx="6403975" cy="1024478"/>
              <a:chOff x="3296373" y="4522745"/>
              <a:chExt cx="6403975" cy="1024478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12"/>
              <a:srcRect t="68670"/>
              <a:stretch/>
            </p:blipFill>
            <p:spPr>
              <a:xfrm>
                <a:off x="3296373" y="4522745"/>
                <a:ext cx="6403975" cy="680494"/>
              </a:xfrm>
              <a:prstGeom prst="rect">
                <a:avLst/>
              </a:prstGeom>
            </p:spPr>
          </p:pic>
          <p:grpSp>
            <p:nvGrpSpPr>
              <p:cNvPr id="66" name="Group 65"/>
              <p:cNvGrpSpPr/>
              <p:nvPr/>
            </p:nvGrpSpPr>
            <p:grpSpPr>
              <a:xfrm>
                <a:off x="3582987" y="4995864"/>
                <a:ext cx="5882491" cy="551359"/>
                <a:chOff x="3328129" y="3944441"/>
                <a:chExt cx="5882491" cy="551359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3787" y="4282200"/>
                  <a:ext cx="595037" cy="213600"/>
                </a:xfrm>
                <a:prstGeom prst="rect">
                  <a:avLst/>
                </a:prstGeom>
              </p:spPr>
            </p:pic>
            <p:sp>
              <p:nvSpPr>
                <p:cNvPr id="68" name="Right Brace 67"/>
                <p:cNvSpPr/>
                <p:nvPr/>
              </p:nvSpPr>
              <p:spPr>
                <a:xfrm rot="5400000">
                  <a:off x="4296823" y="3904127"/>
                  <a:ext cx="110344" cy="385033"/>
                </a:xfrm>
                <a:prstGeom prst="righ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328129" y="3944441"/>
                  <a:ext cx="353985" cy="390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/>
                    <a:t>0</a:t>
                  </a:r>
                  <a:endParaRPr lang="en-GB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856635" y="4050254"/>
                  <a:ext cx="353985" cy="3904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/>
                    <a:t>T</a:t>
                  </a:r>
                  <a:endParaRPr lang="en-GB" dirty="0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3548797" y="748841"/>
              <a:ext cx="5882491" cy="703842"/>
              <a:chOff x="3548797" y="748841"/>
              <a:chExt cx="5882491" cy="703842"/>
            </a:xfrm>
          </p:grpSpPr>
          <p:pic>
            <p:nvPicPr>
              <p:cNvPr id="72" name="Picture 7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8418" y="748841"/>
                <a:ext cx="750770" cy="211506"/>
              </a:xfrm>
              <a:prstGeom prst="rect">
                <a:avLst/>
              </a:prstGeom>
            </p:spPr>
          </p:pic>
          <p:sp>
            <p:nvSpPr>
              <p:cNvPr id="73" name="Right Brace 72"/>
              <p:cNvSpPr/>
              <p:nvPr/>
            </p:nvSpPr>
            <p:spPr>
              <a:xfrm rot="16200000">
                <a:off x="5659882" y="475423"/>
                <a:ext cx="237201" cy="1385857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48797" y="1062252"/>
                <a:ext cx="353985" cy="39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0</a:t>
                </a:r>
                <a:endParaRPr lang="en-GB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077303" y="1049752"/>
                <a:ext cx="353985" cy="39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T</a:t>
                </a:r>
                <a:endParaRPr lang="en-GB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0800000">
              <a:off x="3721069" y="1943656"/>
              <a:ext cx="5554582" cy="2488591"/>
              <a:chOff x="3667125" y="-1618442"/>
              <a:chExt cx="4733925" cy="359964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rot="10800000" flipH="1">
                <a:off x="3667125" y="-1336772"/>
                <a:ext cx="18201" cy="3317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0800000" flipH="1">
                <a:off x="4848225" y="-1618442"/>
                <a:ext cx="9527" cy="35996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0800000">
                <a:off x="6020651" y="-1336772"/>
                <a:ext cx="8672" cy="3317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7210426" y="-566836"/>
                <a:ext cx="0" cy="254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0800000" flipH="1">
                <a:off x="8391525" y="1019172"/>
                <a:ext cx="9525" cy="9620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>
            <a:off x="6866407" y="3530735"/>
            <a:ext cx="3959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means that, in order to compute  </a:t>
            </a:r>
            <a:endParaRPr lang="en-GB" dirty="0" smtClean="0"/>
          </a:p>
          <a:p>
            <a:r>
              <a:rPr lang="en-GB" dirty="0" smtClean="0"/>
              <a:t>                   </a:t>
            </a:r>
            <a:r>
              <a:rPr lang="en-GB" dirty="0"/>
              <a:t>it is sufficient to simulate        </a:t>
            </a:r>
            <a:endParaRPr lang="en-GB" dirty="0" smtClean="0"/>
          </a:p>
          <a:p>
            <a:r>
              <a:rPr lang="en-GB" dirty="0" smtClean="0"/>
              <a:t>on </a:t>
            </a:r>
            <a:r>
              <a:rPr lang="en-GB" dirty="0"/>
              <a:t>the finer discretisation and </a:t>
            </a:r>
            <a:endParaRPr lang="en-GB" dirty="0" smtClean="0"/>
          </a:p>
          <a:p>
            <a:r>
              <a:rPr lang="en-GB" dirty="0" smtClean="0"/>
              <a:t>extrapolate </a:t>
            </a:r>
            <a:r>
              <a:rPr lang="en-GB" dirty="0"/>
              <a:t>the thicker discretisation.</a:t>
            </a:r>
          </a:p>
          <a:p>
            <a:endParaRPr lang="en-GB" dirty="0"/>
          </a:p>
        </p:txBody>
      </p:sp>
      <p:sp>
        <p:nvSpPr>
          <p:cNvPr id="84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0"/>
    </mc:Choice>
    <mc:Fallback xmlns="">
      <p:transition spd="slow" advTm="725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646403"/>
            <a:ext cx="9265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Going</a:t>
            </a:r>
            <a:r>
              <a:rPr lang="es-ES" b="1" dirty="0" smtClean="0"/>
              <a:t> back to </a:t>
            </a:r>
            <a:r>
              <a:rPr lang="es-ES" b="1" dirty="0" err="1" smtClean="0"/>
              <a:t>our</a:t>
            </a:r>
            <a:r>
              <a:rPr lang="es-ES" b="1" dirty="0" smtClean="0"/>
              <a:t> </a:t>
            </a:r>
            <a:r>
              <a:rPr lang="es-ES" b="1" dirty="0" err="1" smtClean="0"/>
              <a:t>initial</a:t>
            </a:r>
            <a:r>
              <a:rPr lang="es-ES" b="1" dirty="0" smtClean="0"/>
              <a:t> </a:t>
            </a:r>
            <a:r>
              <a:rPr lang="es-ES" b="1" dirty="0" err="1" smtClean="0"/>
              <a:t>problem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 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1" y="4934707"/>
            <a:ext cx="2084570" cy="275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31" y="2481315"/>
            <a:ext cx="8131200" cy="798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1" y="3460049"/>
            <a:ext cx="5746285" cy="1117714"/>
          </a:xfrm>
          <a:prstGeom prst="rect">
            <a:avLst/>
          </a:prstGeom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2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5"/>
    </mc:Choice>
    <mc:Fallback xmlns="">
      <p:transition spd="slow" advTm="267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138" y="2076660"/>
            <a:ext cx="6412524" cy="2277701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Multi-Level Monte Carlo </a:t>
            </a: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finite </a:t>
            </a: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element method</a:t>
            </a:r>
            <a:b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XVA in European </a:t>
            </a: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options:</a:t>
            </a:r>
            <a:b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hybrid approach.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12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7"/>
    </mc:Choice>
    <mc:Fallback xmlns="">
      <p:transition spd="slow" advTm="3011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232" objId="11"/>
        <p14:stopEvt time="29270" objId="11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present a graphic of the error of the solution computed with MLMC against the error</a:t>
            </a:r>
          </a:p>
          <a:p>
            <a:r>
              <a:rPr lang="en-GB" dirty="0"/>
              <a:t>of the solution computed with MC</a:t>
            </a:r>
            <a:r>
              <a:rPr lang="en-GB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n-GB" dirty="0" smtClean="0"/>
              <a:t>For </a:t>
            </a:r>
            <a:r>
              <a:rPr lang="en-GB" dirty="0"/>
              <a:t>the MLMC we used 500 samples per level, for </a:t>
            </a:r>
            <a:r>
              <a:rPr lang="en-GB" dirty="0" smtClean="0"/>
              <a:t>the MC </a:t>
            </a:r>
            <a:r>
              <a:rPr lang="en-GB" dirty="0"/>
              <a:t>we used 1000 samples. In both the cases, the spatial interval is discretised into </a:t>
            </a:r>
            <a:r>
              <a:rPr lang="en-GB" dirty="0" smtClean="0"/>
              <a:t>1000 nodes</a:t>
            </a:r>
            <a:r>
              <a:rPr lang="en-GB" dirty="0"/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show the error versus the time step that, for both MLMC (in the </a:t>
            </a:r>
            <a:r>
              <a:rPr lang="en-GB" dirty="0" smtClean="0"/>
              <a:t>highest level </a:t>
            </a:r>
            <a:r>
              <a:rPr lang="en-GB" dirty="0"/>
              <a:t>of resolution) and MC, varies </a:t>
            </a:r>
            <a:r>
              <a:rPr lang="en-GB" dirty="0" smtClean="0"/>
              <a:t>between                                        .</a:t>
            </a:r>
            <a:endParaRPr lang="es-ES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64" y="4558863"/>
            <a:ext cx="1906285" cy="279771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</a:rPr>
              <a:t>Numerical Results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210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32"/>
    </mc:Choice>
    <mc:Fallback xmlns="">
      <p:transition spd="slow" advTm="896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1480" y="1338995"/>
            <a:ext cx="9265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14097" y="1646403"/>
            <a:ext cx="92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14" y="2037098"/>
            <a:ext cx="5078653" cy="4297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29" y="2148116"/>
            <a:ext cx="5140771" cy="4075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40929" y="15577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Time </a:t>
            </a:r>
            <a:r>
              <a:rPr lang="en-GB" dirty="0"/>
              <a:t>step </a:t>
            </a:r>
            <a:r>
              <a:rPr lang="en-GB" dirty="0" smtClean="0"/>
              <a:t>varies between                                         .  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67" y="1604361"/>
            <a:ext cx="1906285" cy="2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9"/>
    </mc:Choice>
    <mc:Fallback xmlns="">
      <p:transition spd="slow" advTm="8927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Numerical Results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32" y="3081904"/>
            <a:ext cx="5659735" cy="2787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5752" y="1604576"/>
            <a:ext cx="104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derivative taken into account in our numerical examples, is a European put option</a:t>
            </a:r>
            <a:r>
              <a:rPr lang="en-GB" dirty="0" smtClean="0"/>
              <a:t>, with </a:t>
            </a:r>
            <a:r>
              <a:rPr lang="en-GB" dirty="0"/>
              <a:t>maturity T = </a:t>
            </a:r>
            <a:r>
              <a:rPr lang="en-GB" dirty="0" smtClean="0"/>
              <a:t>0.5 </a:t>
            </a:r>
            <a:r>
              <a:rPr lang="en-GB" dirty="0"/>
              <a:t>and strike K = 2. The initial time is always set to zero</a:t>
            </a:r>
            <a:r>
              <a:rPr lang="en-GB" dirty="0" smtClean="0"/>
              <a:t>.</a:t>
            </a:r>
          </a:p>
          <a:p>
            <a:r>
              <a:rPr lang="en-GB" dirty="0"/>
              <a:t>For the </a:t>
            </a:r>
            <a:r>
              <a:rPr lang="en-GB" dirty="0" smtClean="0"/>
              <a:t>finite </a:t>
            </a:r>
            <a:r>
              <a:rPr lang="en-GB" dirty="0"/>
              <a:t>element mesh, we considered a uniform mesh of 1000 nodes for the </a:t>
            </a:r>
            <a:r>
              <a:rPr lang="en-GB" dirty="0" smtClean="0"/>
              <a:t>spatial discretisation</a:t>
            </a:r>
            <a:r>
              <a:rPr lang="en-GB" dirty="0"/>
              <a:t>, an initial step M = 4 and 5 levels for the Multi Level Monte Carlo method.</a:t>
            </a:r>
          </a:p>
          <a:p>
            <a:r>
              <a:rPr lang="en-GB" dirty="0"/>
              <a:t>The number of simulation is set to 500 for each level.</a:t>
            </a:r>
          </a:p>
        </p:txBody>
      </p:sp>
    </p:spTree>
    <p:extLst>
      <p:ext uri="{BB962C8B-B14F-4D97-AF65-F5344CB8AC3E}">
        <p14:creationId xmlns:p14="http://schemas.microsoft.com/office/powerpoint/2010/main" val="6549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20"/>
    </mc:Choice>
    <mc:Fallback xmlns="">
      <p:transition spd="slow" advTm="7642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1480" y="1338995"/>
            <a:ext cx="926592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 evaluate the correctness and the consistency of the results obtained, we compared them to the results obtained in </a:t>
            </a:r>
            <a:r>
              <a:rPr lang="en-GB" i="1" dirty="0" smtClean="0"/>
              <a:t>I. </a:t>
            </a:r>
            <a:r>
              <a:rPr lang="en-GB" i="1" dirty="0" err="1" smtClean="0"/>
              <a:t>Arrequi</a:t>
            </a:r>
            <a:r>
              <a:rPr lang="en-GB" dirty="0" smtClean="0"/>
              <a:t>, </a:t>
            </a:r>
            <a:r>
              <a:rPr lang="en-GB" i="1" dirty="0" smtClean="0"/>
              <a:t>B. Salvador, C. Vázquez -</a:t>
            </a:r>
            <a:r>
              <a:rPr lang="en-GB" dirty="0" smtClean="0"/>
              <a:t> “</a:t>
            </a:r>
            <a:r>
              <a:rPr lang="en-GB" i="1" dirty="0" smtClean="0"/>
              <a:t>PDE models and numerical methods for total value adjustment in European and American options with counterparty risk</a:t>
            </a:r>
            <a:r>
              <a:rPr lang="en-GB" dirty="0" smtClean="0"/>
              <a:t>”, where the author solves the same PDEs, but with       and       constant (reference solution).</a:t>
            </a:r>
          </a:p>
          <a:p>
            <a:endParaRPr lang="en-GB" dirty="0" smtClean="0"/>
          </a:p>
          <a:p>
            <a:r>
              <a:rPr lang="en-GB" dirty="0" smtClean="0"/>
              <a:t>We distinguished three different cases:</a:t>
            </a:r>
          </a:p>
          <a:p>
            <a:pPr marL="342900" indent="-342900">
              <a:buAutoNum type="arabicPeriod"/>
            </a:pPr>
            <a:r>
              <a:rPr lang="es-ES" dirty="0" smtClean="0"/>
              <a:t>     </a:t>
            </a:r>
            <a:r>
              <a:rPr lang="es-ES" dirty="0" err="1" smtClean="0"/>
              <a:t>Null</a:t>
            </a:r>
            <a:r>
              <a:rPr lang="es-ES" dirty="0" smtClean="0"/>
              <a:t> and         </a:t>
            </a:r>
            <a:r>
              <a:rPr lang="es-ES" dirty="0" err="1" smtClean="0"/>
              <a:t>Stochastic</a:t>
            </a:r>
            <a:r>
              <a:rPr lang="es-ES" dirty="0" smtClean="0"/>
              <a:t>  versus        </a:t>
            </a:r>
            <a:r>
              <a:rPr lang="es-ES" dirty="0" err="1" smtClean="0"/>
              <a:t>null</a:t>
            </a:r>
            <a:r>
              <a:rPr lang="es-ES" dirty="0" smtClean="0"/>
              <a:t> and          </a:t>
            </a:r>
            <a:r>
              <a:rPr lang="es-ES" dirty="0" err="1" smtClean="0"/>
              <a:t>constant</a:t>
            </a:r>
            <a:r>
              <a:rPr lang="es-ES" dirty="0" smtClean="0"/>
              <a:t>;</a:t>
            </a:r>
          </a:p>
          <a:p>
            <a:pPr marL="342900" indent="-342900">
              <a:buAutoNum type="arabicPeriod"/>
            </a:pPr>
            <a:r>
              <a:rPr lang="es-ES" dirty="0" smtClean="0"/>
              <a:t>     </a:t>
            </a:r>
            <a:r>
              <a:rPr lang="es-ES" dirty="0" err="1" smtClean="0"/>
              <a:t>Stochastic</a:t>
            </a:r>
            <a:r>
              <a:rPr lang="es-ES" dirty="0" smtClean="0"/>
              <a:t>  </a:t>
            </a:r>
            <a:r>
              <a:rPr lang="es-ES" dirty="0"/>
              <a:t>and         </a:t>
            </a:r>
            <a:r>
              <a:rPr lang="es-ES" dirty="0" err="1"/>
              <a:t>Stochastic</a:t>
            </a:r>
            <a:r>
              <a:rPr lang="es-ES" dirty="0"/>
              <a:t>  versus </a:t>
            </a:r>
            <a:r>
              <a:rPr lang="es-ES" dirty="0" smtClean="0"/>
              <a:t>       and          </a:t>
            </a:r>
            <a:r>
              <a:rPr lang="es-ES" dirty="0" err="1"/>
              <a:t>constant</a:t>
            </a:r>
            <a:r>
              <a:rPr lang="es-ES" dirty="0" smtClean="0"/>
              <a:t>;</a:t>
            </a:r>
          </a:p>
          <a:p>
            <a:pPr marL="342900" indent="-342900">
              <a:buAutoNum type="arabicPeriod"/>
            </a:pPr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computed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hybrid</a:t>
            </a:r>
            <a:r>
              <a:rPr lang="es-ES" dirty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4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drift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/>
              <a:t> </a:t>
            </a:r>
            <a:r>
              <a:rPr lang="es-ES" dirty="0" smtClean="0"/>
              <a:t>of    and     .</a:t>
            </a:r>
          </a:p>
          <a:p>
            <a:endParaRPr lang="es-ES" dirty="0"/>
          </a:p>
          <a:p>
            <a:endParaRPr lang="es-ES" dirty="0" smtClean="0"/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</a:rPr>
              <a:t>Numerical Results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24" y="2205471"/>
            <a:ext cx="208457" cy="193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7" y="2205471"/>
            <a:ext cx="275657" cy="1933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53" y="3061256"/>
            <a:ext cx="208457" cy="193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09" y="3061256"/>
            <a:ext cx="275657" cy="1933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75" y="3056869"/>
            <a:ext cx="208457" cy="193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02" y="3056869"/>
            <a:ext cx="275657" cy="193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89" y="3332581"/>
            <a:ext cx="208457" cy="1933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92" y="3328194"/>
            <a:ext cx="275657" cy="193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18" y="3328194"/>
            <a:ext cx="208457" cy="193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30" y="3328194"/>
            <a:ext cx="275657" cy="1933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12" y="3902624"/>
            <a:ext cx="208457" cy="1933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76" y="3902624"/>
            <a:ext cx="275657" cy="1933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00" y="4577242"/>
            <a:ext cx="5746285" cy="11177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80252" y="4577153"/>
            <a:ext cx="380901" cy="240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166475" y="5135555"/>
            <a:ext cx="380901" cy="240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68"/>
    </mc:Choice>
    <mc:Fallback xmlns="">
      <p:transition spd="slow" advTm="11646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44608" y="5927729"/>
            <a:ext cx="92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asset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</a:t>
            </a:r>
            <a:r>
              <a:rPr lang="es-ES" dirty="0" err="1"/>
              <a:t>null</a:t>
            </a:r>
            <a:r>
              <a:rPr lang="es-ES" dirty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43639"/>
            <a:ext cx="6000000" cy="45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9"/>
    </mc:Choice>
    <mc:Fallback xmlns="">
      <p:transition spd="slow" advTm="2353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5"/>
            <a:ext cx="6000000" cy="45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44608" y="5927729"/>
            <a:ext cx="92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asset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</a:t>
            </a:r>
            <a:r>
              <a:rPr lang="es-ES" dirty="0" err="1"/>
              <a:t>null</a:t>
            </a:r>
            <a:r>
              <a:rPr lang="es-ES" dirty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1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/>
    </mc:Choice>
    <mc:Fallback xmlns="">
      <p:transition spd="slow" advTm="967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6"/>
            <a:ext cx="6000000" cy="45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4608" y="5927729"/>
            <a:ext cx="92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asset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</a:t>
            </a:r>
            <a:r>
              <a:rPr lang="es-ES" dirty="0" err="1"/>
              <a:t>null</a:t>
            </a:r>
            <a:r>
              <a:rPr lang="es-ES" dirty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5"/>
    </mc:Choice>
    <mc:Fallback xmlns="">
      <p:transition spd="slow" advTm="1140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827"/>
            <a:ext cx="6000000" cy="45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44608" y="5927729"/>
            <a:ext cx="92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asset</a:t>
            </a:r>
            <a:r>
              <a:rPr lang="es-ES" dirty="0" smtClean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 smtClean="0"/>
              <a:t>hybrid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</a:t>
            </a:r>
            <a:r>
              <a:rPr lang="es-ES" dirty="0" err="1"/>
              <a:t>null</a:t>
            </a:r>
            <a:r>
              <a:rPr lang="es-ES" dirty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2"/>
    </mc:Choice>
    <mc:Fallback xmlns="">
      <p:transition spd="slow" advTm="3692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55444" y="5933591"/>
            <a:ext cx="881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stochastic</a:t>
            </a:r>
            <a:r>
              <a:rPr lang="es-ES" dirty="0"/>
              <a:t> </a:t>
            </a:r>
            <a:r>
              <a:rPr lang="es-ES" dirty="0" err="1"/>
              <a:t>asset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6"/>
            <a:ext cx="6000000" cy="45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50"/>
    </mc:Choice>
    <mc:Fallback xmlns="">
      <p:transition spd="slow" advTm="622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55444" y="5933591"/>
            <a:ext cx="881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stochastic</a:t>
            </a:r>
            <a:r>
              <a:rPr lang="es-ES" dirty="0"/>
              <a:t> </a:t>
            </a:r>
            <a:r>
              <a:rPr lang="es-ES" dirty="0" err="1"/>
              <a:t>asset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6"/>
            <a:ext cx="6000000" cy="450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7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"/>
    </mc:Choice>
    <mc:Fallback xmlns="">
      <p:transition spd="slow" advTm="136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502" y="506083"/>
            <a:ext cx="3038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chemeClr val="accent5">
                    <a:lumMod val="50000"/>
                  </a:schemeClr>
                </a:solidFill>
              </a:rPr>
              <a:t>Table</a:t>
            </a: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s-ES" sz="3200" dirty="0" err="1" smtClean="0">
                <a:solidFill>
                  <a:schemeClr val="accent5">
                    <a:lumMod val="50000"/>
                  </a:schemeClr>
                </a:solidFill>
              </a:rPr>
              <a:t>contents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Diagram 9" descr=" 2"/>
          <p:cNvGraphicFramePr/>
          <p:nvPr>
            <p:extLst>
              <p:ext uri="{D42A27DB-BD31-4B8C-83A1-F6EECF244321}">
                <p14:modId xmlns:p14="http://schemas.microsoft.com/office/powerpoint/2010/main" val="1998835306"/>
              </p:ext>
            </p:extLst>
          </p:nvPr>
        </p:nvGraphicFramePr>
        <p:xfrm>
          <a:off x="2120814" y="9677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7"/>
    </mc:Choice>
    <mc:Fallback xmlns="">
      <p:transition spd="slow" advTm="271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255444" y="5933591"/>
            <a:ext cx="881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stochastic</a:t>
            </a:r>
            <a:r>
              <a:rPr lang="es-ES" dirty="0"/>
              <a:t> </a:t>
            </a:r>
            <a:r>
              <a:rPr lang="es-ES" dirty="0" err="1"/>
              <a:t>asset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6"/>
            <a:ext cx="6000000" cy="45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Numerical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00" y="1231916"/>
            <a:ext cx="6000000" cy="45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5444" y="5933591"/>
            <a:ext cx="881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stochastic</a:t>
            </a:r>
            <a:r>
              <a:rPr lang="es-ES" dirty="0"/>
              <a:t> </a:t>
            </a:r>
            <a:r>
              <a:rPr lang="es-ES" dirty="0" err="1"/>
              <a:t>asset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versus </a:t>
            </a:r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 smtClean="0"/>
              <a:t>, </a:t>
            </a:r>
            <a:r>
              <a:rPr lang="es-ES" dirty="0" err="1" smtClean="0"/>
              <a:t>LambdaI</a:t>
            </a:r>
            <a:r>
              <a:rPr lang="es-ES" dirty="0" smtClean="0"/>
              <a:t> and </a:t>
            </a:r>
            <a:r>
              <a:rPr lang="es-ES" dirty="0" err="1"/>
              <a:t>LambdaH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null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099743" y="317198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 t </a:t>
            </a:r>
            <a:r>
              <a:rPr lang="es-ES" dirty="0" err="1" smtClean="0"/>
              <a:t>is</a:t>
            </a:r>
            <a:r>
              <a:rPr lang="es-ES" dirty="0" smtClean="0"/>
              <a:t>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1"/>
    </mc:Choice>
    <mc:Fallback xmlns="">
      <p:transition spd="slow" advTm="4276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097" y="1231916"/>
            <a:ext cx="9265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n-GB" dirty="0"/>
          </a:p>
          <a:p>
            <a:endParaRPr lang="es-ES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s-ES" dirty="0"/>
          </a:p>
          <a:p>
            <a:endParaRPr lang="en-GB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Conclusions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future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works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75434" y="2518976"/>
            <a:ext cx="10456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results that we got are coherent to what we expected.</a:t>
            </a:r>
          </a:p>
          <a:p>
            <a:endParaRPr lang="es-ES" dirty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kind</a:t>
            </a:r>
            <a:r>
              <a:rPr lang="es-ES" dirty="0" smtClean="0"/>
              <a:t> of </a:t>
            </a:r>
            <a:r>
              <a:rPr lang="es-ES" dirty="0" err="1" smtClean="0"/>
              <a:t>algorithm</a:t>
            </a:r>
            <a:r>
              <a:rPr lang="es-ES" dirty="0" smtClean="0"/>
              <a:t> can be </a:t>
            </a:r>
            <a:r>
              <a:rPr lang="es-ES" dirty="0" err="1" smtClean="0"/>
              <a:t>applied</a:t>
            </a:r>
            <a:r>
              <a:rPr lang="es-ES" dirty="0" smtClean="0"/>
              <a:t> to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The</a:t>
            </a:r>
            <a:r>
              <a:rPr lang="es-ES" dirty="0" smtClean="0"/>
              <a:t> idea </a:t>
            </a:r>
            <a:r>
              <a:rPr lang="es-ES" dirty="0" err="1" smtClean="0"/>
              <a:t>is</a:t>
            </a:r>
            <a:r>
              <a:rPr lang="es-ES" dirty="0" smtClean="0"/>
              <a:t> to compare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got</a:t>
            </a:r>
            <a:r>
              <a:rPr lang="es-ES" dirty="0" smtClean="0"/>
              <a:t>, to a </a:t>
            </a:r>
            <a:r>
              <a:rPr lang="es-ES" dirty="0" err="1" smtClean="0"/>
              <a:t>model</a:t>
            </a:r>
            <a:r>
              <a:rPr lang="es-ES" dirty="0" smtClean="0"/>
              <a:t>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intensities</a:t>
            </a:r>
            <a:r>
              <a:rPr lang="es-ES" dirty="0" smtClean="0"/>
              <a:t> of default are </a:t>
            </a:r>
            <a:r>
              <a:rPr lang="es-ES" dirty="0" err="1" smtClean="0"/>
              <a:t>taken</a:t>
            </a:r>
            <a:r>
              <a:rPr lang="es-ES" dirty="0" smtClean="0"/>
              <a:t> as </a:t>
            </a:r>
          </a:p>
          <a:p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“</a:t>
            </a:r>
            <a:r>
              <a:rPr lang="es-ES" dirty="0" err="1" smtClean="0"/>
              <a:t>beginning</a:t>
            </a:r>
            <a:r>
              <a:rPr lang="es-ES" dirty="0" smtClean="0"/>
              <a:t>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9"/>
    </mc:Choice>
    <mc:Fallback xmlns="">
      <p:transition spd="slow" advTm="3778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 out the violin: another EU top 5 rank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3" y="598923"/>
            <a:ext cx="6916615" cy="544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entagon 8"/>
          <p:cNvSpPr/>
          <p:nvPr/>
        </p:nvSpPr>
        <p:spPr>
          <a:xfrm>
            <a:off x="0" y="0"/>
            <a:ext cx="5498122" cy="1617785"/>
          </a:xfrm>
          <a:prstGeom prst="homePlate">
            <a:avLst/>
          </a:prstGeom>
          <a:solidFill>
            <a:srgbClr val="FFD000">
              <a:alpha val="89804"/>
            </a:srgbClr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 smtClean="0">
                <a:solidFill>
                  <a:srgbClr val="0E0597"/>
                </a:solidFill>
              </a:rPr>
              <a:t>Thank you</a:t>
            </a:r>
            <a:endParaRPr lang="en-GB" sz="4800" b="1" dirty="0">
              <a:solidFill>
                <a:srgbClr val="0E059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323" y="6154616"/>
            <a:ext cx="973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E0597"/>
                </a:solidFill>
              </a:rPr>
              <a:t>ABC-EU-XVA – Graziana </a:t>
            </a:r>
            <a:r>
              <a:rPr lang="en-GB" sz="3200" dirty="0">
                <a:solidFill>
                  <a:srgbClr val="0E0597"/>
                </a:solidFill>
              </a:rPr>
              <a:t>Colonna – January </a:t>
            </a:r>
            <a:r>
              <a:rPr lang="en-GB" sz="3200" dirty="0" smtClean="0">
                <a:solidFill>
                  <a:srgbClr val="0E0597"/>
                </a:solidFill>
              </a:rPr>
              <a:t>21st, 2021</a:t>
            </a:r>
            <a:endParaRPr lang="en-GB" sz="3200" dirty="0">
              <a:solidFill>
                <a:srgbClr val="0E0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00"/>
    </mc:Choice>
    <mc:Fallback xmlns="">
      <p:transition advTm="38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738737"/>
            <a:ext cx="926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n-GB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631315" y="1586337"/>
            <a:ext cx="10277809" cy="4653527"/>
            <a:chOff x="631315" y="1586337"/>
            <a:chExt cx="10277809" cy="4653527"/>
          </a:xfrm>
        </p:grpSpPr>
        <p:grpSp>
          <p:nvGrpSpPr>
            <p:cNvPr id="127" name="Group 126"/>
            <p:cNvGrpSpPr/>
            <p:nvPr>
              <p:custDataLst>
                <p:tags r:id="rId6"/>
              </p:custDataLst>
            </p:nvPr>
          </p:nvGrpSpPr>
          <p:grpSpPr>
            <a:xfrm>
              <a:off x="631315" y="1586337"/>
              <a:ext cx="10277809" cy="4653527"/>
              <a:chOff x="631315" y="1586337"/>
              <a:chExt cx="10277809" cy="46535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738731" y="1586538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707969" y="1975984"/>
                <a:ext cx="778732" cy="70126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770016" y="3587097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64523" y="3593603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7586" y="3602312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027498" y="1586337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190395" y="1586338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 smtClean="0">
                  <a:solidFill>
                    <a:schemeClr val="accent1">
                      <a:lumMod val="75000"/>
                    </a:schemeClr>
                  </a:solidFill>
                  <a:effectLst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90394" y="3593603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64601" y="1586339"/>
                <a:ext cx="1718729" cy="14805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Flowchart: Decision 60"/>
              <p:cNvSpPr/>
              <p:nvPr/>
            </p:nvSpPr>
            <p:spPr>
              <a:xfrm>
                <a:off x="631315" y="3574489"/>
                <a:ext cx="1718729" cy="1493160"/>
              </a:xfrm>
              <a:prstGeom prst="flowChartDecision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 smtClean="0">
                  <a:solidFill>
                    <a:schemeClr val="accent1">
                      <a:lumMod val="75000"/>
                    </a:schemeClr>
                  </a:solidFill>
                  <a:effectLst/>
                </a:endParaRPr>
              </a:p>
            </p:txBody>
          </p:sp>
          <p:cxnSp>
            <p:nvCxnSpPr>
              <p:cNvPr id="62" name="Elbow Connector 61"/>
              <p:cNvCxnSpPr>
                <a:stCxn id="57" idx="3"/>
                <a:endCxn id="58" idx="1"/>
              </p:cNvCxnSpPr>
              <p:nvPr/>
            </p:nvCxnSpPr>
            <p:spPr>
              <a:xfrm>
                <a:off x="8746227" y="2326613"/>
                <a:ext cx="444168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>
                <a:stCxn id="60" idx="3"/>
                <a:endCxn id="57" idx="1"/>
              </p:cNvCxnSpPr>
              <p:nvPr/>
            </p:nvCxnSpPr>
            <p:spPr>
              <a:xfrm flipV="1">
                <a:off x="6583330" y="2326614"/>
                <a:ext cx="444168" cy="2"/>
              </a:xfrm>
              <a:prstGeom prst="bentConnector3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3" name="Picture 11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2774" y="1817660"/>
                <a:ext cx="1572571" cy="1017905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4665" y="1986405"/>
                <a:ext cx="1576381" cy="600381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0215" y="2277993"/>
                <a:ext cx="479093" cy="97243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258" y="4166536"/>
                <a:ext cx="1558176" cy="39877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587" y="3898004"/>
                <a:ext cx="1549917" cy="78547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4109" y="4276217"/>
                <a:ext cx="337168" cy="8970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6891" y="5769375"/>
                <a:ext cx="667576" cy="239717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>
                <a:stCxn id="52" idx="3"/>
              </p:cNvCxnSpPr>
              <p:nvPr/>
            </p:nvCxnSpPr>
            <p:spPr>
              <a:xfrm>
                <a:off x="4457459" y="2326814"/>
                <a:ext cx="444165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53" idx="3"/>
                <a:endCxn id="52" idx="1"/>
              </p:cNvCxnSpPr>
              <p:nvPr/>
            </p:nvCxnSpPr>
            <p:spPr>
              <a:xfrm>
                <a:off x="2486701" y="2326614"/>
                <a:ext cx="252030" cy="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6" name="Picture 75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144" y="2290238"/>
                <a:ext cx="210831" cy="72752"/>
              </a:xfrm>
              <a:prstGeom prst="rect">
                <a:avLst/>
              </a:prstGeom>
            </p:spPr>
          </p:pic>
          <p:sp>
            <p:nvSpPr>
              <p:cNvPr id="77" name="Rounded Rectangle 76"/>
              <p:cNvSpPr/>
              <p:nvPr/>
            </p:nvSpPr>
            <p:spPr>
              <a:xfrm>
                <a:off x="1101313" y="5538604"/>
                <a:ext cx="778732" cy="70126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45" name="Elbow Connector 44"/>
            <p:cNvCxnSpPr>
              <a:stCxn id="61" idx="0"/>
              <a:endCxn id="58" idx="0"/>
            </p:cNvCxnSpPr>
            <p:nvPr/>
          </p:nvCxnSpPr>
          <p:spPr>
            <a:xfrm rot="5400000" flipH="1" flipV="1">
              <a:off x="4776145" y="-1699126"/>
              <a:ext cx="1988151" cy="8559080"/>
            </a:xfrm>
            <a:prstGeom prst="bentConnector3">
              <a:avLst>
                <a:gd name="adj1" fmla="val 11149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61" idx="2"/>
              <a:endCxn id="77" idx="0"/>
            </p:cNvCxnSpPr>
            <p:nvPr/>
          </p:nvCxnSpPr>
          <p:spPr>
            <a:xfrm rot="5400000">
              <a:off x="1255203" y="5303126"/>
              <a:ext cx="470955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8" idx="2"/>
              <a:endCxn id="59" idx="0"/>
            </p:cNvCxnSpPr>
            <p:nvPr/>
          </p:nvCxnSpPr>
          <p:spPr>
            <a:xfrm flipH="1">
              <a:off x="10049759" y="3066890"/>
              <a:ext cx="1" cy="526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9" idx="1"/>
              <a:endCxn id="55" idx="3"/>
            </p:cNvCxnSpPr>
            <p:nvPr/>
          </p:nvCxnSpPr>
          <p:spPr>
            <a:xfrm flipH="1">
              <a:off x="8783252" y="4333879"/>
              <a:ext cx="407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1"/>
              <a:endCxn id="56" idx="3"/>
            </p:cNvCxnSpPr>
            <p:nvPr/>
          </p:nvCxnSpPr>
          <p:spPr>
            <a:xfrm flipH="1">
              <a:off x="6636315" y="4333879"/>
              <a:ext cx="428208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6" idx="1"/>
              <a:endCxn id="54" idx="3"/>
            </p:cNvCxnSpPr>
            <p:nvPr/>
          </p:nvCxnSpPr>
          <p:spPr>
            <a:xfrm flipH="1" flipV="1">
              <a:off x="4488745" y="4327373"/>
              <a:ext cx="428841" cy="152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4" idx="1"/>
              <a:endCxn id="61" idx="3"/>
            </p:cNvCxnSpPr>
            <p:nvPr/>
          </p:nvCxnSpPr>
          <p:spPr>
            <a:xfrm flipH="1" flipV="1">
              <a:off x="2350044" y="4321069"/>
              <a:ext cx="419972" cy="6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Algorithm</a:t>
            </a:r>
            <a:endParaRPr lang="en-GB" dirty="0"/>
          </a:p>
        </p:txBody>
      </p:sp>
      <p:pic>
        <p:nvPicPr>
          <p:cNvPr id="101" name="Picture 1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20" y="3881372"/>
            <a:ext cx="1556676" cy="71461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63" y="4005640"/>
            <a:ext cx="1553673" cy="59400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22" y="2044752"/>
            <a:ext cx="596114" cy="490971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4" y="5197976"/>
            <a:ext cx="278858" cy="13142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4" y="3226681"/>
            <a:ext cx="226286" cy="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5209" y="2125599"/>
            <a:ext cx="9265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Many papers, books develop techniques for valuation of derivatives and derivative portfolios under bilateral counterparty risk.</a:t>
            </a:r>
          </a:p>
          <a:p>
            <a:endParaRPr lang="en-GB" dirty="0" smtClean="0"/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instance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PDE </a:t>
            </a:r>
            <a:r>
              <a:rPr lang="en-GB" i="1" dirty="0"/>
              <a:t>representations of derivatives with bilateral counterparty risk and funding costs </a:t>
            </a:r>
            <a:r>
              <a:rPr lang="en-GB" dirty="0"/>
              <a:t>by C. </a:t>
            </a:r>
            <a:r>
              <a:rPr lang="en-GB" dirty="0" err="1"/>
              <a:t>Burgard</a:t>
            </a:r>
            <a:r>
              <a:rPr lang="en-GB" dirty="0"/>
              <a:t>, M. </a:t>
            </a:r>
            <a:r>
              <a:rPr lang="en-GB" dirty="0" err="1" smtClean="0"/>
              <a:t>Kjaer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CVA, FVA (and DVA?) with stochastic spreads. A feasible replication approach under realistic assumptions </a:t>
            </a:r>
            <a:r>
              <a:rPr lang="en-GB" dirty="0"/>
              <a:t>by L. Manuel, G. </a:t>
            </a:r>
            <a:r>
              <a:rPr lang="en-GB" dirty="0" smtClean="0"/>
              <a:t>Muñoz</a:t>
            </a:r>
          </a:p>
          <a:p>
            <a:endParaRPr lang="en-GB" dirty="0" smtClean="0"/>
          </a:p>
          <a:p>
            <a:r>
              <a:rPr lang="en-GB" dirty="0" smtClean="0"/>
              <a:t>In common, all of these works have that, in order to calculate the derivative value, a PDE needs to be solved. Alternatively, an expected value has to be computed.</a:t>
            </a:r>
          </a:p>
          <a:p>
            <a:endParaRPr lang="es-ES" dirty="0"/>
          </a:p>
          <a:p>
            <a:r>
              <a:rPr lang="en-GB" dirty="0" smtClean="0"/>
              <a:t>The dimension of the PDE depends on the number of stochastic market variables involved in the model.</a:t>
            </a:r>
            <a:endParaRPr lang="en-GB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6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79"/>
    </mc:Choice>
    <mc:Fallback xmlns="">
      <p:transition spd="slow" advTm="1278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2149063"/>
            <a:ext cx="9265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Thus, on one side, we face the notoriously difficult problem known as the "curse of dimensionality”. </a:t>
            </a:r>
          </a:p>
          <a:p>
            <a:endParaRPr lang="en-GB" dirty="0" smtClean="0"/>
          </a:p>
          <a:p>
            <a:r>
              <a:rPr lang="en-GB" dirty="0" smtClean="0"/>
              <a:t>On the other side, Monte Carlo methods, are often appreciated due to their flexibility and applicability in high dimensions. However, a high level of accuracy can be computationally onerous to achieve.</a:t>
            </a:r>
          </a:p>
          <a:p>
            <a:endParaRPr lang="en-GB" dirty="0" smtClean="0"/>
          </a:p>
          <a:p>
            <a:r>
              <a:rPr lang="en-GB" dirty="0" smtClean="0"/>
              <a:t>The idea of this work is to mix these two instruments, exploiting the power of Monte Carlo methods and the preciseness of a PDE solution.</a:t>
            </a:r>
          </a:p>
          <a:p>
            <a:endParaRPr lang="en-GB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9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4"/>
    </mc:Choice>
    <mc:Fallback xmlns="">
      <p:transition spd="slow" advTm="701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13" y="1338996"/>
            <a:ext cx="6548570" cy="45908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168769" y="2744774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68769" y="3622969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68769" y="5390636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43"/>
    </mc:Choice>
    <mc:Fallback xmlns="">
      <p:transition spd="slow" advTm="480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13" y="1338996"/>
            <a:ext cx="6548570" cy="45908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64939" y="1910403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64939" y="4764662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64939" y="4201639"/>
            <a:ext cx="457200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3"/>
    </mc:Choice>
    <mc:Fallback xmlns="">
      <p:transition spd="slow" advTm="482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646403"/>
            <a:ext cx="9265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start from a work of </a:t>
            </a:r>
            <a:r>
              <a:rPr lang="en-GB" dirty="0" smtClean="0"/>
              <a:t>C. </a:t>
            </a:r>
            <a:r>
              <a:rPr lang="en-GB" dirty="0" err="1" smtClean="0"/>
              <a:t>Burgard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M. </a:t>
            </a:r>
            <a:r>
              <a:rPr lang="en-GB" dirty="0" err="1" smtClean="0"/>
              <a:t>Kjaer</a:t>
            </a:r>
            <a:r>
              <a:rPr lang="en-GB" dirty="0" smtClean="0"/>
              <a:t>, where, using </a:t>
            </a:r>
            <a:r>
              <a:rPr lang="en-GB" dirty="0"/>
              <a:t>hedging arguments, they derive two PDEs, one linear and one nonlinear, in </a:t>
            </a:r>
            <a:r>
              <a:rPr lang="en-GB" dirty="0" smtClean="0"/>
              <a:t>order to </a:t>
            </a:r>
            <a:r>
              <a:rPr lang="en-GB" dirty="0"/>
              <a:t>estimate the value of a risky derivative between two </a:t>
            </a:r>
            <a:r>
              <a:rPr lang="en-GB" dirty="0" err="1"/>
              <a:t>defaultable</a:t>
            </a:r>
            <a:r>
              <a:rPr lang="en-GB" dirty="0"/>
              <a:t> parties, </a:t>
            </a:r>
            <a:r>
              <a:rPr lang="en-GB" b="1" dirty="0"/>
              <a:t>the </a:t>
            </a:r>
            <a:r>
              <a:rPr lang="en-GB" b="1" dirty="0" smtClean="0"/>
              <a:t>Hedger</a:t>
            </a:r>
            <a:r>
              <a:rPr lang="en-GB" dirty="0" smtClean="0"/>
              <a:t>, </a:t>
            </a:r>
            <a:r>
              <a:rPr lang="en-GB" i="1" dirty="0" smtClean="0"/>
              <a:t>H</a:t>
            </a:r>
            <a:r>
              <a:rPr lang="en-GB" dirty="0"/>
              <a:t>, and </a:t>
            </a:r>
            <a:r>
              <a:rPr lang="en-GB" b="1" dirty="0"/>
              <a:t>the Investor</a:t>
            </a:r>
            <a:r>
              <a:rPr lang="en-GB" dirty="0"/>
              <a:t>, </a:t>
            </a:r>
            <a:r>
              <a:rPr lang="en-GB" i="1" dirty="0"/>
              <a:t>I</a:t>
            </a:r>
            <a:r>
              <a:rPr lang="en-GB" dirty="0"/>
              <a:t>. </a:t>
            </a:r>
            <a:endParaRPr lang="es-ES" dirty="0" smtClean="0"/>
          </a:p>
          <a:p>
            <a:endParaRPr lang="es-ES" dirty="0"/>
          </a:p>
          <a:p>
            <a:r>
              <a:rPr lang="en-GB" dirty="0" smtClean="0"/>
              <a:t>They consider </a:t>
            </a:r>
            <a:r>
              <a:rPr lang="en-GB" dirty="0"/>
              <a:t>a portfolio with </a:t>
            </a:r>
            <a:r>
              <a:rPr lang="en-GB" dirty="0" smtClean="0"/>
              <a:t>four traded </a:t>
            </a:r>
            <a:r>
              <a:rPr lang="en-GB" dirty="0"/>
              <a:t>assets</a:t>
            </a:r>
            <a:r>
              <a:rPr lang="en-GB" dirty="0" smtClean="0"/>
              <a:t>: </a:t>
            </a:r>
          </a:p>
          <a:p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 : </a:t>
            </a:r>
            <a:r>
              <a:rPr lang="en-GB" dirty="0"/>
              <a:t>default risk-free, zero-coupon bond, with </a:t>
            </a:r>
            <a:r>
              <a:rPr lang="en-GB" dirty="0" smtClean="0"/>
              <a:t>yield    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 : </a:t>
            </a:r>
            <a:r>
              <a:rPr lang="en-GB" dirty="0"/>
              <a:t>default risky, zero-recovery, zero-coupon bond of party H, </a:t>
            </a:r>
            <a:r>
              <a:rPr lang="en-GB"/>
              <a:t>with </a:t>
            </a:r>
            <a:r>
              <a:rPr lang="en-GB" smtClean="0"/>
              <a:t>yield       </a:t>
            </a:r>
            <a:r>
              <a:rPr lang="en-GB" dirty="0" smtClean="0"/>
              <a:t>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 : </a:t>
            </a:r>
            <a:r>
              <a:rPr lang="en-GB" dirty="0"/>
              <a:t>default risky, zero-recovery, zero-coupon bond of party I, with yield  </a:t>
            </a:r>
            <a:r>
              <a:rPr lang="en-GB" dirty="0" smtClean="0"/>
              <a:t>    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 : </a:t>
            </a:r>
            <a:r>
              <a:rPr lang="en-GB" dirty="0"/>
              <a:t>underlying asset with no default risk.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2409" y="3628592"/>
            <a:ext cx="7059658" cy="1016016"/>
            <a:chOff x="1796358" y="3924663"/>
            <a:chExt cx="7059658" cy="1016016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358" y="3924663"/>
              <a:ext cx="305829" cy="1906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358" y="4211360"/>
              <a:ext cx="323658" cy="1906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358" y="4462063"/>
              <a:ext cx="256457" cy="1906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312" y="4774736"/>
              <a:ext cx="135772" cy="1659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113" y="4009051"/>
              <a:ext cx="94629" cy="1028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178" y="4470416"/>
              <a:ext cx="179691" cy="1822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186" y="4185761"/>
              <a:ext cx="257830" cy="193371"/>
            </a:xfrm>
            <a:prstGeom prst="rect">
              <a:avLst/>
            </a:prstGeom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82"/>
    </mc:Choice>
    <mc:Fallback xmlns="">
      <p:transition spd="slow" advTm="836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 1" descr=" 13"/>
          <p:cNvSpPr>
            <a:spLocks noGrp="1"/>
          </p:cNvSpPr>
          <p:nvPr>
            <p:ph type="dt" sz="half" idx="10"/>
          </p:nvPr>
        </p:nvSpPr>
        <p:spPr>
          <a:xfrm>
            <a:off x="-2" y="6492875"/>
            <a:ext cx="4064400" cy="365125"/>
          </a:xfrm>
          <a:solidFill>
            <a:srgbClr val="0E05C3"/>
          </a:solidFill>
        </p:spPr>
        <p:txBody>
          <a:bodyPr/>
          <a:lstStyle/>
          <a:p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ABC-EU-XVA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13" descr=" 14"/>
          <p:cNvSpPr>
            <a:spLocks noGrp="1"/>
          </p:cNvSpPr>
          <p:nvPr>
            <p:ph type="ftr" sz="quarter" idx="11"/>
          </p:nvPr>
        </p:nvSpPr>
        <p:spPr>
          <a:xfrm>
            <a:off x="8127600" y="6492875"/>
            <a:ext cx="4064400" cy="365214"/>
          </a:xfrm>
          <a:solidFill>
            <a:srgbClr val="0E0597"/>
          </a:solidFill>
        </p:spPr>
        <p:txBody>
          <a:bodyPr/>
          <a:lstStyle/>
          <a:p>
            <a:pPr algn="l"/>
            <a:r>
              <a:rPr lang="en-GB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January</a:t>
            </a:r>
            <a:r>
              <a:rPr 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21st, 2021</a:t>
            </a:r>
            <a:endParaRPr lang="en-GB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ate Placeholder 12 2" descr=" 15"/>
          <p:cNvSpPr txBox="1">
            <a:spLocks/>
          </p:cNvSpPr>
          <p:nvPr/>
        </p:nvSpPr>
        <p:spPr>
          <a:xfrm>
            <a:off x="4063200" y="6492875"/>
            <a:ext cx="4064400" cy="365125"/>
          </a:xfrm>
          <a:prstGeom prst="rect">
            <a:avLst/>
          </a:prstGeom>
          <a:solidFill>
            <a:srgbClr val="0E05AA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Graziana Colonna</a:t>
            </a:r>
            <a:endParaRPr lang="es-E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2440" y="1646403"/>
            <a:ext cx="9265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refer to </a:t>
            </a:r>
            <a:r>
              <a:rPr lang="en-GB" dirty="0" smtClean="0"/>
              <a:t>the value </a:t>
            </a:r>
            <a:r>
              <a:rPr lang="en-GB" dirty="0"/>
              <a:t>of the risky derivative </a:t>
            </a:r>
            <a:r>
              <a:rPr lang="en-GB" dirty="0" smtClean="0"/>
              <a:t>as</a:t>
            </a:r>
            <a:r>
              <a:rPr lang="en-GB" dirty="0"/>
              <a:t> </a:t>
            </a:r>
            <a:r>
              <a:rPr lang="en-GB" dirty="0" smtClean="0"/>
              <a:t>     . </a:t>
            </a:r>
            <a:r>
              <a:rPr lang="en-GB" dirty="0"/>
              <a:t>Similarly, let  </a:t>
            </a:r>
            <a:r>
              <a:rPr lang="en-GB" dirty="0" smtClean="0"/>
              <a:t>     </a:t>
            </a:r>
            <a:r>
              <a:rPr lang="en-GB" dirty="0"/>
              <a:t>denote the</a:t>
            </a:r>
          </a:p>
          <a:p>
            <a:r>
              <a:rPr lang="en-GB" dirty="0"/>
              <a:t>value of the same derivative when the two parties cannot default (risk free derivative</a:t>
            </a:r>
            <a:r>
              <a:rPr lang="en-GB" dirty="0" smtClean="0"/>
              <a:t>).</a:t>
            </a:r>
          </a:p>
          <a:p>
            <a:endParaRPr lang="es-ES" dirty="0"/>
          </a:p>
          <a:p>
            <a:r>
              <a:rPr lang="en-GB" dirty="0" smtClean="0"/>
              <a:t>The </a:t>
            </a:r>
            <a:r>
              <a:rPr lang="en-GB" dirty="0"/>
              <a:t>mark-to-market value of the derivative at </a:t>
            </a:r>
            <a:r>
              <a:rPr lang="en-GB" dirty="0" smtClean="0"/>
              <a:t>default of </a:t>
            </a:r>
            <a:r>
              <a:rPr lang="en-GB" dirty="0"/>
              <a:t>either the counterparty or the hedger, denoted </a:t>
            </a:r>
            <a:r>
              <a:rPr lang="en-GB" dirty="0" smtClean="0"/>
              <a:t>by       ,  can be: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              , </a:t>
            </a:r>
            <a:r>
              <a:rPr lang="en-GB" dirty="0"/>
              <a:t>the mark-to-market value of the derivative at default is </a:t>
            </a:r>
            <a:r>
              <a:rPr lang="en-GB" dirty="0" smtClean="0"/>
              <a:t>equal to </a:t>
            </a:r>
            <a:r>
              <a:rPr lang="en-GB" dirty="0"/>
              <a:t>the value of the </a:t>
            </a:r>
            <a:r>
              <a:rPr lang="en-GB" dirty="0" smtClean="0"/>
              <a:t>risky </a:t>
            </a:r>
            <a:r>
              <a:rPr lang="en-GB" dirty="0"/>
              <a:t>derivative</a:t>
            </a:r>
            <a:r>
              <a:rPr lang="en-GB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              , the </a:t>
            </a:r>
            <a:r>
              <a:rPr lang="en-GB" dirty="0"/>
              <a:t>mark-to-market value of the derivative at default is equal </a:t>
            </a:r>
            <a:r>
              <a:rPr lang="en-GB" dirty="0" smtClean="0"/>
              <a:t>to the </a:t>
            </a:r>
            <a:r>
              <a:rPr lang="en-GB" dirty="0"/>
              <a:t>value of the risk free derivative.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00" y="1646314"/>
            <a:ext cx="182400" cy="25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92" y="1706657"/>
            <a:ext cx="182400" cy="190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40" y="3335466"/>
            <a:ext cx="791314" cy="2509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40" y="4206199"/>
            <a:ext cx="791314" cy="190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40" y="2831374"/>
            <a:ext cx="274286" cy="190629"/>
          </a:xfrm>
          <a:prstGeom prst="rect">
            <a:avLst/>
          </a:prstGeom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849923" y="527538"/>
            <a:ext cx="10515600" cy="81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7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22"/>
    </mc:Choice>
    <mc:Fallback xmlns="">
      <p:transition spd="slow" advTm="495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40.9824"/>
  <p:tag name="LATEXADDIN" val="\documentclass{article}&#10;\usepackage{amsmath}&#10;\pagestyle{empty}&#10;\begin{document}&#10;&#10;&#10;$r^H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99.73756"/>
  <p:tag name="LATEXADDIN" val="\documentclass{article}&#10;\usepackage{amsmath}&#10;\pagestyle{empty}&#10;\begin{document}&#10;&#10;$\hat{V}_t$&#10;&#10;&#10;&#10;\end{document}"/>
  <p:tag name="IGUANATEXSIZE" val="18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9.73756"/>
  <p:tag name="LATEXADDIN" val="\documentclass{article}&#10;\usepackage{amsmath}&#10;\pagestyle{empty}&#10;\begin{document}&#10;&#10;$V_t$&#10;&#10;&#10;&#10;\end{document}"/>
  <p:tag name="IGUANATEXSIZE" val="18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432.6959"/>
  <p:tag name="LATEXADDIN" val="\documentclass{article}&#10;\usepackage{amsmath}&#10;\pagestyle{empty}&#10;\begin{document}&#10;&#10;$M_t= \hat{V_t}$&#10;&#10;&#10;\end{document}"/>
  <p:tag name="IGUANATEXSIZE" val="18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432.6959"/>
  <p:tag name="LATEXADDIN" val="\documentclass{article}&#10;\usepackage{amsmath}&#10;\pagestyle{empty}&#10;\begin{document}&#10;&#10;$M_t= V_t$&#10;&#10;&#10;\end{document}"/>
  <p:tag name="IGUANATEXSIZE" val="1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9.9813"/>
  <p:tag name="LATEXADDIN" val="\documentclass{article}&#10;\usepackage{amsmath}&#10;\pagestyle{empty}&#10;\begin{document}&#10;&#10;$M_t$&#10;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4126.734"/>
  <p:tag name="LATEXADDIN" val="\documentclass{article}&#10;\usepackage{amsmath}&#10;\pagestyle{empty}&#10;\begin{document}&#10;&#10;&#10;\begin{equation}\tag{1}&#10;  \left\{&#10;    \begin{array}{l}&#10;      \partial_t \hat V + \mathcal{A} \hat V -r \hat V = (1-R^H)\lambda^H( \hat V)^{-}+(1-R^I)\lambda^I( \hat V)^{+}+s^F( \hat V)^{+},\\&#10;      V(T,S)=H(S).&#10;    \end{array}&#10;  \right.&#10;\label{eq:222}&#10;\end{equation}&#10;&#10;\end{document}"/>
  <p:tag name="IGUANATEXSIZE" val="18"/>
  <p:tag name="IGUANATEXCURSOR" val="2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1.9423"/>
  <p:tag name="ORIGINALWIDTH" val="4526.434"/>
  <p:tag name="LATEXADDIN" val="\documentclass{article}&#10;\usepackage{amsmath}&#10;\pagestyle{empty}&#10;\begin{document}&#10;&#10;&#10;\begin{equation}\tag{2}&#10;  \left\{&#10;    \begin{array}{l}&#10;      \partial_t  \hat V + \mathcal{A} \hat V -(r+\lambda^H + \lambda^I) \hat V = -(R^H \lambda^H +  \lambda^I ) \hat V ^{-} -(R^I \lambda^I +  \lambda^H)  \hat V ^{+}+s^F(  \hat  V)^{+},\\&#10;      \hat V(T,S)=H(S).&#10;    \end{array}&#10;\label{eq:333}&#10;  \right.&#10;\end{equation}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432.6959"/>
  <p:tag name="LATEXADDIN" val="\documentclass{article}&#10;\usepackage{amsmath}&#10;\pagestyle{empty}&#10;\begin{document}&#10;&#10;$M_t= \hat{V_t}$&#10;&#10;&#10;\end{document}"/>
  <p:tag name="IGUANATEXSIZE" val="18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432.6959"/>
  <p:tag name="LATEXADDIN" val="\documentclass{article}&#10;\usepackage{amsmath}&#10;\pagestyle{empty}&#10;\begin{document}&#10;&#10;$M_t= V_t$&#10;&#10;&#10;\end{document}"/>
  <p:tag name="IGUANATEXSIZE" val="1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2.374"/>
  <p:tag name="ORIGINALWIDTH" val="4296.963"/>
  <p:tag name="LATEXADDIN" val="\documentclass{article}&#10;\usepackage{amsmath}&#10;\pagestyle{empty}&#10;\begin{document}&#10;&#10;\begin{thebibliography}{9}&#10;&#10;&#10;\bibitem{Arregui} &#10;I. Arregui, B. Salvador, C. Vázquez. &#10;\textit{A numerical strategy for telecommunications networks capacity planning under demand and price uncertainty}. &#10;Dpto. de Matemáticas, Universidade da Coruña, 2017.&#10;&#10;&#10;\bibitem{Arregui2} &#10;I. Arregui, B. Salvador, C. Vázquez. &#10;\textit{PDE models and numerical methods for total value adjustment in European and American options with counterparty risk}. &#10;Applied Mathematics and Computation, 2017.&#10;&#10;&#10;\bibitem{Burgard} &#10;C. Burgard, M. Kjaer. &#10;\textit{PDE representations of derivatives with bilateral counterparty risk and funding costs}. &#10;Revised Version, July 11, 2012.&#10;&#10;&#10;\bibitem{Giles} &#10;M. B. Giles. &#10;\textit{Multilevel Monte Carlo methods}. &#10;Mathematical Institute, University of Oxford, Cambridge University Press, 2018.&#10;&#10;\bibitem{Lipp} &#10;T. Lipp, G. Loeper, O. Pironneau. &#10;\textit{Mixing Monte-Carlo and partial differential equations for pricing options}. &#10;Comptes Rendus Mathematique, 2009. &#10;&#10;\bibitem{Gar} &#10;L. Manuel, G. Muñoz.&#10;\textit{CVA, FVA (and DVA?) with stochastic spreads. A feasible replication approach under realistic assumptions}. &#10;MPRA Paper n 44568, February 2013.&#10;&#10;&#10;\end{thebibliography}&#10;&#10;&#10;\end{document}"/>
  <p:tag name="IGUANATEXSIZE" val="15"/>
  <p:tag name="IGUANATEXCURSOR" val="1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156"/>
  <p:tag name="ORIGINALWIDTH" val="1502.062"/>
  <p:tag name="LATEXADDIN" val="\documentclass{article}&#10;\usepackage{amsmath}&#10;\pagestyle{empty}&#10;\begin{document}&#10;&#10;&#10;$\displaystyle \mathcal{A}U= \frac{1}{2}\sigma^{2}S^{2}\frac{\partial{^2}U}{\partial{S^2}}+ r S \frac{\partial {U}}{\partial {S}}$.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2.771"/>
  <p:tag name="ORIGINALWIDTH" val="4725.909"/>
  <p:tag name="LATEXADDIN" val="\documentclass{article}&#10;\usepackage{amsmath}&#10;\pagestyle{empty}&#10;\begin{document}&#10;&#10;&#10;\begin{table}[h]&#10;    \centering&#10; &#10;\begin{tabular}{| l | l | }&#10;\hline&#10;\hline&#10; \textbf{Parameter} &amp; \textbf{Definition}  \\ &#10;\hline&#10;\hline&#10; $r$  &amp; risk-free rate \\  &#10;$r^H$ &amp; yield on recovery-less bond of hedger $H$\\&#10;&#10;$r^I$ &amp; yield on recovery-less bond of investor $I$\\&#10;&#10;$\lambda^H$ &amp; $H$  intensity of default  \\&#10;&#10;$\lambda^I$ &amp; $I$  intensity of default  \\   &#10;&#10;$r^F$ &amp; hedger funding rate for borrowed cash \\&#10;&#10;$s^F$ &amp; $s^F = r^F - r$, funding spread\\&#10;&#10;$R^H$ &amp; recovery on derivate mark-to-market value in case hedger $H$ defaults\\&#10;&#10;$R^I$ &amp; recovery on derivate mark-to-market value in case investor $I$ defaults\\&#10;\hline&#10;\hline&#10;\end{tabular}&#10;&#10;\caption{Model parameters}&#10;\label{tab:1}&#10;\end{table}&#10;&#10;\end{document}"/>
  <p:tag name="IGUANATEXSIZE" val="20"/>
  <p:tag name="IGUANATEXCURSOR" val="4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4500.188"/>
  <p:tag name="LATEXADDIN" val="\documentclass{article}&#10;\usepackage{amsmath}&#10;\pagestyle{empty}&#10;\begin{document}&#10;&#10;\begin{equation}\tag{3}&#10;  \left\{&#10;    \begin{array}{l}&#10;      \partial_t U + \mathcal{A}U -rU = (1-R^H)\lambda^H(V+U)^{-}+(1-R^I)\lambda^I(V+U)^{+}+s^F(V+U)^{+},\\&#10;      U(T,S)=0.&#10;    \end{array}&#10;  \right.&#10;\label{eq:2}&#10;\end{equation}&#10;&#10;&#10;\end{document}"/>
  <p:tag name="IGUANATEXSIZE" val="18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4446.194"/>
  <p:tag name="LATEXADDIN" val="\documentclass{article}&#10;\usepackage{amsmath}&#10;\pagestyle{empty}&#10;\begin{document}&#10;&#10;&#10;\begin{equation}\tag{4}&#10;  \left\{&#10;    \begin{array}{l}&#10;      \partial_t U + \mathcal{A}U -(r+\lambda^H + \lambda^I)U = (1-R^H)\lambda^H(V)^{-}+(1-R^I)\lambda^I(V)^{+}+s^F(V)^{+},\\&#10;      U(T,S)=0.&#10;    \end{array}&#10;\label{eq:3}&#10;  \right.&#10;\end{equation}&#10;&#10;\end{document}"/>
  <p:tag name="IGUANATEXSIZE" val="18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99.73756"/>
  <p:tag name="LATEXADDIN" val="\documentclass{article}&#10;\usepackage{amsmath}&#10;\pagestyle{empty}&#10;\begin{document}&#10;&#10;&#10;$\hat{V}_t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9.73756"/>
  <p:tag name="LATEXADDIN" val="\documentclass{article}&#10;\usepackage{amsmath}&#10;\pagestyle{empty}&#10;\begin{document}&#10;&#10;&#10;$V_t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10.2362"/>
  <p:tag name="LATEXADDIN" val="\documentclass{article}&#10;\usepackage{amsmath}&#10;\pagestyle{empty}&#10;\begin{document}&#10;&#10;&#10;$U_t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662.9172"/>
  <p:tag name="LATEXADDIN" val="\documentclass{article}&#10;\usepackage{amsmath}&#10;\pagestyle{empty}&#10;\begin{document}&#10;&#10;$\hat{V}_t = U_t + V_t$&#10;&#10;&#10;\end{document}"/>
  <p:tag name="IGUANATEXSIZE" val="18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9.73756"/>
  <p:tag name="LATEXADDIN" val="\documentclass{article}&#10;\usepackage{amsmath}&#10;\pagestyle{empty}&#10;\begin{document}&#10;&#10;&#10;$V_t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2.374"/>
  <p:tag name="ORIGINALWIDTH" val="4296.963"/>
  <p:tag name="LATEXADDIN" val="\documentclass{article}&#10;\usepackage{amsmath}&#10;\pagestyle{empty}&#10;\begin{document}&#10;&#10;\begin{thebibliography}{9}&#10;&#10;&#10;\bibitem{Arregui} &#10;I. Arregui, B. Salvador, C. Vázquez. &#10;\textit{A numerical strategy for telecommunications networks capacity planning under demand and price uncertainty}. &#10;Dpto. de Matemáticas, Universidade da Coruña, 2017.&#10;&#10;&#10;\bibitem{Arregui2} &#10;I. Arregui, B. Salvador, C. Vázquez. &#10;\textit{PDE models and numerical methods for total value adjustment in European and American options with counterparty risk}. &#10;Applied Mathematics and Computation, 2017.&#10;&#10;&#10;\bibitem{Burgard} &#10;C. Burgard, M. Kjaer. &#10;\textit{PDE representations of derivatives with bilateral counterparty risk and funding costs}. &#10;Revised Version, July 11, 2012.&#10;&#10;&#10;\bibitem{Giles} &#10;M. B. Giles. &#10;\textit{Multilevel Monte Carlo methods}. &#10;Mathematical Institute, University of Oxford, Cambridge University Press, 2018.&#10;&#10;\bibitem{Lipp} &#10;T. Lipp, G. Loeper, O. Pironneau. &#10;\textit{Mixing Monte-Carlo and partial differential equations for pricing options}. &#10;Comptes Rendus Mathematique, 2009. &#10;&#10;\bibitem{Gar} &#10;L. Manuel, G. Muñoz.&#10;\textit{CVA, FVA (and DVA?) with stochastic spreads. A feasible replication approach under realistic assumptions}. &#10;MPRA Paper n 44568, February 2013.&#10;&#10;&#10;\end{thebibliography}&#10;&#10;&#10;\end{document}"/>
  <p:tag name="IGUANATEXSIZE" val="15"/>
  <p:tag name="IGUANATEXCURSOR" val="1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3142.107"/>
  <p:tag name="LATEXADDIN" val="\documentclass{article}&#10;\usepackage{amsmath}&#10;\pagestyle{empty}&#10;\begin{document}&#10;&#10;\begin{align}\tag{5}&#10;&amp;d\lambda^I_t = -\frac{k^I}{1-R^I}\lambda^I_t dt + \sigma^I_h\lambda^I_t dW^I_t, \label{eq:111} \\&#10;\tag{6}&#10;&amp;d\lambda^H_t = -\frac{k^H}{1-R^H}\lambda^H_t dt + \sigma^H_h\lambda^H_t dW^H_t. \label{eq:112}&#10;\end{align}&#10;&#10;&#10;\end{document}"/>
  <p:tag name="IGUANATEXSIZE" val="18"/>
  <p:tag name="IGUANATEXCURSOR" val="3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4500.188"/>
  <p:tag name="LATEXADDIN" val="\documentclass{article}&#10;\usepackage{amsmath}&#10;\pagestyle{empty}&#10;\begin{document}&#10;&#10;\begin{equation}\tag{3}&#10;  \left\{&#10;    \begin{array}{l}&#10;      \partial_t U + \mathcal{A}U -rU = (1-R^H)\lambda^H(V+U)^{-}+(1-R^I)\lambda^I(V+U)^{+}+s^F(V+U)^{+},\\&#10;      U(T,S)=0.&#10;    \end{array}&#10;  \right.&#10;\label{eq:2}&#10;\end{equation}&#10;&#10;&#10;\end{document}"/>
  <p:tag name="IGUANATEXSIZE" val="18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4446.194"/>
  <p:tag name="LATEXADDIN" val="\documentclass{article}&#10;\usepackage{amsmath}&#10;\pagestyle{empty}&#10;\begin{document}&#10;&#10;&#10;\begin{equation}\tag{4}&#10;  \left\{&#10;    \begin{array}{l}&#10;      \partial_t U + \mathcal{A}U -(r+\lambda^H + \lambda^I)U = (1-R^H)\lambda^H(V)^{-}+(1-R^I)\lambda^I(V)^{+}+s^F(V)^{+},\\&#10;      U(T,S)=0.&#10;    \end{array}&#10;\label{eq:3}&#10;  \right.&#10;\end{equation}&#10;&#10;\end{document}"/>
  <p:tag name="IGUANATEXSIZE" val="18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3142.107"/>
  <p:tag name="LATEXADDIN" val="\documentclass{article}&#10;\usepackage{amsmath}&#10;\pagestyle{empty}&#10;\begin{document}&#10;&#10;\begin{align}\tag{5}&#10;&amp;d\lambda^I_t = -\frac{k^I}{1-R^I}\lambda^I_t dt + \sigma^I_h\lambda^I_t dW^I_t, \label{eq:111} \\&#10;\tag{6}&#10;&amp;d\lambda^H_t = -\frac{k^H}{1-R^H}\lambda^H_t dt + \sigma^H_h\lambda^H_t dW^H_t. \label{eq:112}&#10;\end{align}&#10;&#10;&#10;\end{document}"/>
  <p:tag name="IGUANATEXSIZE" val="18"/>
  <p:tag name="IGUANATEXCURSOR" val="3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67.2291"/>
  <p:tag name="LATEXADDIN" val="\documentclass{article}&#10;\usepackage{amsmath}&#10;\pagestyle{empty}&#10;\begin{document}&#10;&#10;&#10;$P^R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07.2366"/>
  <p:tag name="LATEXADDIN" val="\documentclass{article}&#10;\usepackage{amsmath}&#10;\pagestyle{empty}&#10;\begin{document}&#10;&#10;&#10;$\tilde U_i$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6.98914"/>
  <p:tag name="LATEXADDIN" val="\documentclass{article}&#10;\usepackage{amsmath}&#10;\pagestyle{empty}&#10;\begin{document}&#10;&#10;&#10;$\tilde U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830.1462"/>
  <p:tag name="LATEXADDIN" val="\documentclass{article}&#10;\usepackage{amsmath}&#10;\pagestyle{empty}&#10;\begin{document}&#10;&#10;&#10;$\tilde U = \frac{1}{N} \sum_{i=1}^{N} \tilde U_i$&#10;&#10;\end{document}"/>
  <p:tag name="IGUANATEXSIZE" val="18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47.807"/>
  <p:tag name="LATEXADDIN" val="\documentclass{article}&#10;\usepackage{amsmath}&#10;\usepackage{amssymb} &#10;\pagestyle{empty}&#10;\begin{document}&#10;&#10;$S_t=a(S_t,t)dt + b(S_t,t)dW_t$,\\&#10;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4.7206"/>
  <p:tag name="LATEXADDIN" val="\documentclass{article}&#10;\usepackage{amsmath}&#10;\usepackage{amssymb} &#10;\pagestyle{empty}&#10;\begin{document}&#10; $\mathbb{E}[Q]$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0.18"/>
  <p:tag name="LATEXADDIN" val="\documentclass{article}&#10;\usepackage{amsmath}&#10;\usepackage{amssymb} &#10;\pagestyle{empty}&#10;\begin{document}&#10;&#10; $Q=F(S_t)$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&#10;$Q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76.9779"/>
  <p:tag name="LATEXADDIN" val="\documentclass{article}&#10;\usepackage{amsmath}&#10;\pagestyle{empty}&#10;\begin{document}&#10;&#10;&#10;$P^H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91.976"/>
  <p:tag name="LATEXADDIN" val="\documentclass{article}&#10;\usepackage{amsmath}&#10;\pagestyle{empty}&#10;\begin{document}&#10;&#10;&#10;$Q_M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2.6846"/>
  <p:tag name="LATEXADDIN" val="\documentclass{article}&#10;\usepackage{amsmath}&#10;\pagestyle{empty}&#10;\begin{document}&#10;&#10;&#10;$0 &lt; t &lt; T$&#10;&#10;\end{document}"/>
  <p:tag name="IGUANATEXSIZE" val="1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425.1968"/>
  <p:tag name="LATEXADDIN" val="\documentclass{article}&#10;\usepackage{amsmath}&#10;\pagestyle{empty}&#10;\begin{document}&#10;&#10;$h_l=\frac{T}{M^l}$&#10;&#10;&#10;\end{document}"/>
  <p:tag name="IGUANATEXSIZE" val="18"/>
  <p:tag name="IGUANATEXCURSOR" val="93"/>
  <p:tag name="TRANSPARENCY" val="True"/>
  <p:tag name="FILENAME" val=""/>
  <p:tag name="LATEXENGINEID" val="0"/>
  <p:tag name="TEMPFOLDER" val="c:\temp\"/>
  <p:tag name="LATEXFORMHEIGHT" val="309.6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37.1579"/>
  <p:tag name="LATEXADDIN" val="\documentclass{article}&#10;\usepackage{amsmath}&#10;\pagestyle{empty}&#10;\begin{document}&#10;&#10;&#10;$l=0, 1, \hdots, L$ &#10;&#10;\end{document}"/>
  <p:tag name="IGUANATEXSIZE" val="18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17.7353"/>
  <p:tag name="LATEXADDIN" val="\documentclass{article}&#10;\usepackage{amsmath}&#10;\pagestyle{empty}&#10;\begin{document}&#10;&#10;&#10;$\hat Q_l$ &#10;&#10;\end{document}"/>
  <p:tag name="IGUANATEXSIZE" val="1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&#10;$Q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0.73866"/>
  <p:tag name="LATEXADDIN" val="\documentclass{article}&#10;\usepackage{amsmath}&#10;\pagestyle{empty}&#10;\begin{document}&#10;&#10;&#10;$h_l$&#10;&#10;\end{document}"/>
  <p:tag name="IGUANATEXSIZE" val="18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5.2306"/>
  <p:tag name="LATEXADDIN" val="\documentclass{article}&#10;\usepackage{amsmath}&#10;\pagestyle{empty}&#10;\begin{document}&#10;&#10;&#10;$\hat Q_L$ 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1922.76"/>
  <p:tag name="LATEXADDIN" val="\documentclass{article}&#10;\usepackage{amsmath}&#10;\pagestyle{empty}&#10;\begin{document}&#10;&#10;&#10;\begin{equation*}&#10;E[\hat Q_L]= E[\hat Q_0] + \sum_{l=1}^{L} E[\hat Q_l - \hat Q_{l-1}].&#10;\end{equation*}&#10;&#10;&#10;\end{document}"/>
  <p:tag name="IGUANATEXSIZE" val="18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0.7349"/>
  <p:tag name="LATEXADDIN" val="\documentclass{article}&#10;\usepackage{amsmath}&#10;\pagestyle{empty}&#10;\begin{document}&#10;&#10;&#10;$N_l$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0.2324"/>
  <p:tag name="LATEXADDIN" val="\documentclass{article}&#10;\usepackage{amsmath}&#10;\pagestyle{empty}&#10;\begin{document}&#10;&#10;&#10;$P^I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1275.591"/>
  <p:tag name="LATEXADDIN" val="\documentclass{article}&#10;\usepackage{amsmath}&#10;\pagestyle{empty}&#10;\begin{document}&#10;&#10;&#10;\begin{equation*}&#10;Y_L= Y_0 + \sum_{l=1}^{L} Y_l - Y_{l-1}&#10;\end{equation*}&#10;&#10;&#10;\end{document}"/>
  <p:tag name="IGUANATEXSIZE" val="1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3.73827"/>
  <p:tag name="LATEXADDIN" val="\documentclass{article}&#10;\usepackage{amsmath}&#10;\pagestyle{empty}&#10;\begin{document}&#10;&#10;$Y_l$&#10;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219.7225"/>
  <p:tag name="LATEXADDIN" val="\documentclass{article}&#10;\usepackage{amsmath}&#10;\pagestyle{empty}&#10;\begin{document}&#10;&#10;$Y_{l-1}$&#10;&#10;&#10;\end{document}"/>
  <p:tag name="IGUANATEXSIZE" val="18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482.1897"/>
  <p:tag name="LATEXADDIN" val="\documentclass{article}&#10;\usepackage{amsmath}&#10;\pagestyle{empty}&#10;\begin{document}&#10;&#10;&#10;$Y_l - Y_{l-1}$&#10;&#10;\end{document}"/>
  <p:tag name="IGUANATEXSIZE" val="18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&#10;$Q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484.4395"/>
  <p:tag name="LATEXADDIN" val="\documentclass{article}&#10;\usepackage{amsmath}&#10;\pagestyle{empty}&#10;\begin{document}&#10;&#10;$h_{l-1}= \frac{T}{4}$&#10;&#10;&#10;\end{document}"/>
  <p:tag name="IGUANATEXSIZE" val="13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83.952"/>
  <p:tag name="LATEXADDIN" val="\documentclass{article}&#10;\usepackage{amsmath}&#10;\pagestyle{empty}&#10;\begin{document}&#10; $h_l= \frac{T}{16}$&#10;&#10;&#10;\end{document}"/>
  <p:tag name="IGUANATEXSIZE" val="13"/>
  <p:tag name="IGUANATEXCURSOR" val="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25.872"/>
  <p:tag name="LATEXADDIN" val="\documentclass{article}&#10;\usepackage{amsmath}&#10;\usepackage{amssymb} &#10;\pagestyle{empty}&#10;\begin{document}&#10;&#10; $Q=U(S, t, \lambda^I, \lambda^H)$&#10;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4446.194"/>
  <p:tag name="LATEXADDIN" val="\documentclass{article}&#10;\usepackage{amsmath}&#10;\pagestyle{empty}&#10;\begin{document}&#10;&#10;&#10;\begin{equation}\tag{4}&#10;  \left\{&#10;    \begin{array}{l}&#10;      \partial_t U + \mathcal{A}U -(r+\lambda^H + \lambda^I)U = (1-R^H)\lambda^H(V)^{-}+(1-R^I)\lambda^I(V)^{+}+s^F(V)^{+},\\&#10;      U(T,S)=0.&#10;    \end{array}&#10;\label{eq:3}&#10;  \right.&#10;\end{equation}&#10;&#10;\end{document}"/>
  <p:tag name="IGUANATEXSIZE" val="18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3142.107"/>
  <p:tag name="LATEXADDIN" val="\documentclass{article}&#10;\usepackage{amsmath}&#10;\pagestyle{empty}&#10;\begin{document}&#10;&#10;\begin{align}\tag{5}&#10;&amp;d\lambda^I_t = -\frac{k^I}{1-R^I}\lambda^I_t dt + \sigma^I_h\lambda^I_t dW^I_t, \label{eq:111} \\&#10;\tag{6}&#10;&amp;d\lambda^H_t = -\frac{k^H}{1-R^H}\lambda^H_t dt + \sigma^H_h\lambda^H_t dW^H_t. \label{eq:112}&#10;\end{align}&#10;&#10;&#10;\end{document}"/>
  <p:tag name="IGUANATEXSIZE" val="18"/>
  <p:tag name="IGUANATEXCURSOR" val="3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pagestyle{empty}&#10;\begin{document}&#10;&#10;&#10;$S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042.37"/>
  <p:tag name="LATEXADDIN" val="\documentclass{article}&#10;\usepackage{amsmath}&#10;\pagestyle{empty}&#10;\begin{document}&#10;&#10;$\frac{T}{4}$, $\frac{T}{16}$, $\frac{T}{64}$, $\frac{T}{256}$, $\frac{T}{1024}$&#10;\end{document}"/>
  <p:tag name="IGUANATEXSIZE" val="18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042.37"/>
  <p:tag name="LATEXADDIN" val="\documentclass{article}&#10;\usepackage{amsmath}&#10;\pagestyle{empty}&#10;\begin{document}&#10;&#10;$\frac{T}{4}$, $\frac{T}{16}$, $\frac{T}{64}$, $\frac{T}{256}$, $\frac{T}{1024}$&#10;\end{document}"/>
  <p:tag name="IGUANATEXSIZE" val="18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9.505"/>
  <p:tag name="ORIGINALWIDTH" val="3979.002"/>
  <p:tag name="LATEXADDIN" val="\documentclass{article}&#10;\usepackage{amsmath}&#10;\pagestyle{empty}&#10;\begin{document}&#10;&#10;&#10;\begin{table}[h]&#10;    \centering &#10;\begin{tabular}{| l  l  l | }&#10;\hline&#10;\hline&#10; \textbf{Parameter} &amp; \textbf{Definition} &amp; \textbf{Value}   \\ &#10;\hline&#10;\hline&#10;$r$  &amp; Risk-free rate &amp;  $0.04$    \\&#10; $\sigma$ &amp;  Underlying volatility S &amp; $0.3$ \\&#10; $\lambda^H_0$ &amp; Hedger intensity of default at time $0$ &amp; $0.04$   \\&#10;$R^H$  &amp; Hedger recovery rate &amp;  $0.4$ \\&#10;$\lambda^I_0$ &amp; Investor intensity of default at time $0$ &amp;  $0.04$  \\&#10;  $R^I$ &amp;  Investor recovery rate &amp;    $0.3$\\&#10;$\sigma ^H$ &amp; $\lambda^H$ volatility &amp;  $0.2$    \\&#10;$\sigma ^I$ &amp; $\lambda^I$ volatility  &amp; $0.2$\\&#10; $k^H$ &amp; $\lambda^H$ drift factor &amp; $0.1/0.3/0.5/0.7$  \\&#10; $k^I$ &amp; $\lambda^I$ drift factor &amp;  $ 0.1/0.3/0.5/0.7$  \\&#10;\hline&#10;\hline&#10;\end{tabular}&#10;\caption{Parameters values used in the numerical tests}&#10;&#10;\end{table}&#10;&#10;\end{document}"/>
  <p:tag name="IGUANATEXSIZE" val="14"/>
  <p:tag name="IGUANATEXCURSOR" val="8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&#10;$r$&#10;&#10;\end{document}"/>
  <p:tag name="IGUANATEXSIZE" val="18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13.9857"/>
  <p:tag name="LATEXADDIN" val="\documentclass{article}&#10;\usepackage{amsmath}&#10;\pagestyle{empty}&#10;\begin{document}&#10;&#10;&#10;$\lambda^I$&#10;&#10;\end{document}"/>
  <p:tag name="IGUANATEXSIZE" val="18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50.7312"/>
  <p:tag name="LATEXADDIN" val="\documentclass{article}&#10;\usepackage{amsmath}&#10;\pagestyle{empty}&#10;\begin{document}&#10;&#10;&#10;$\lambda^H$&#10;&#10;&#10;\end{document}"/>
  <p:tag name="IGUANATEXSIZE" val="1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3142.107"/>
  <p:tag name="LATEXADDIN" val="\documentclass{article}&#10;\usepackage{amsmath}&#10;\pagestyle{empty}&#10;\begin{document}&#10;&#10;\begin{align}\tag{5}&#10;&amp;d\lambda^I_t = -\frac{k^I}{1-R^I}\lambda^I_t dt + \sigma^I_h\lambda^I_t dW^I_t, \label{eq:111} \\&#10;\tag{6}&#10;&amp;d\lambda^H_t = -\frac{k^H}{1-R^H}\lambda^H_t dt + \sigma^H_h\lambda^H_t dW^H_t. \label{eq:112}&#10;\end{align}&#10;&#10;&#10;\end{document}"/>
  <p:tag name="IGUANATEXSIZE" val="18"/>
  <p:tag name="IGUANATEXCURSOR" val="3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0.9111"/>
  <p:tag name="ORIGINALWIDTH" val="1554.556"/>
  <p:tag name="LATEXADDIN" val="\documentclass{book}&#10;\usepackage{amsmath}&#10;\usepackage{tcolorbox}&#10;&#10;\pagestyle{empty}&#10;\begin{document}&#10;&#10;\begin{tcolorbox}[width=5.5cm]&#10;\noindent&#10;&#10;The time interval $[0, T]$ with time step $h_l=T/(M^l)$.\\&#10;\\&#10; We simulate $\lambda_I$ and $\lambda_H$, $N_l$ times.&#10;\end{tcolorbox}&#10;&#10;&#10;&#10;&#10;\end{document}"/>
  <p:tag name="IGUANATEXSIZE" val="8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0.9261"/>
  <p:tag name="ORIGINALWIDTH" val="1551.556"/>
  <p:tag name="LATEXADDIN" val="\documentclass{article}&#10;\usepackage{amsmath}&#10;&#10;\usepackage{tcolorbox}&#10;&#10;\pagestyle{empty}&#10;\begin{document}&#10;&#10;\begin{tcolorbox}[width=5.5cm]&#10;&#10;For each simulation $i$, the solution is $U_l{_i}$, $i=1, \hdots, N_l$.\\ &#10;\\&#10;Let $U = \frac{1}{N_l} \sum_{i=1}^{N_l} {U_l}_i$.&#10;&#10;\end{tcolorbox}&#10;\end{document}"/>
  <p:tag name="IGUANATEXSIZE" val="11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2.6997"/>
  <p:tag name="ORIGINALWIDTH" val="488.9389"/>
  <p:tag name="LATEXADDIN" val="\documentclass{article}&#10;\usepackage{amsmath}&#10;\pagestyle{empty}&#10;\begin{document}&#10;&#10;&#10;$L = 5$\\&#10;$M=4$\\&#10;$N_l = 500$&#10;&#10;&#10;\end{document}"/>
  <p:tag name="IGUANATEXSIZE" val="12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82.9771"/>
  <p:tag name="LATEXADDIN" val="\documentclass{article}&#10;\usepackage{amsmath}&#10;\pagestyle{empty}&#10;\begin{document}&#10;&#10;Yes&#10;&#10;&#10;\end{document}"/>
  <p:tag name="IGUANATEXSIZE" val="15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4.237"/>
  <p:tag name="LATEXADDIN" val="\documentclass{article}&#10;\usepackage{amsmath}&#10;\pagestyle{empty}&#10;\begin{document}&#10;&#10;&#10;$r^I$&#10;&#10;\end{document}"/>
  <p:tag name="IGUANATEXSIZE" val="18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8.4814"/>
  <p:tag name="LATEXADDIN" val="\documentclass{article}&#10;\usepackage{amsmath}&#10;\pagestyle{empty}&#10;\begin{document}&#10;&#10;&#10;No&#10;&#10;\end{document}"/>
  <p:tag name="IGUANATEXSIZE" val="15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26"/>
  <p:tag name="LAY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1.875"/>
  <p:tag name="ORIGINALWIDTH" val="1547.807"/>
  <p:tag name="LATEXADDIN" val="\documentclass{book}&#10;\usepackage{amsmath}&#10;\usepackage{tcolorbox}&#10;&#10;\pagestyle{empty}&#10;\begin{document}&#10;&#10;\begin{tcolorbox}[width=5.5cm]&#10;\noindent&#10;$l=0$\\&#10;\\&#10;The time interval $[0, T]$ with time step $h_l=T/(M^l)$.\\&#10;\\&#10; We simulate $\lambda_I$ and $\lambda_H$, $N_l$ times.&#10;\end{tcolorbox}&#10;&#10;&#10;&#10;&#10;\end{document}"/>
  <p:tag name="IGUANATEXSIZE" val="1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0.9261"/>
  <p:tag name="ORIGINALWIDTH" val="1551.556"/>
  <p:tag name="LATEXADDIN" val="\documentclass{article}&#10;\usepackage{amsmath}&#10;&#10;\usepackage{tcolorbox}&#10;&#10;\pagestyle{empty}&#10;\begin{document}&#10;&#10;\begin{tcolorbox}[width=5.5cm]&#10;&#10;For each simulation $i$, the solution is $U_l{_i}$, $i=1, \hdots, N_l$.\\ &#10;\\&#10;Let $U = \frac{1}{N_l} \sum_{i=1}^{N_l} {U_l}_i$.&#10;&#10;\end{tcolorbox}&#10;\end{document}"/>
  <p:tag name="IGUANATEXSIZE" val="10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78.4402"/>
  <p:tag name="LATEXADDIN" val="\documentclass{article}&#10;\usepackage{amsmath}&#10;\pagestyle{empty}&#10;\begin{document}&#10;$l = l +1$.&#10;&#10;&#10;&#10;\end{document}"/>
  <p:tag name="IGUANATEXSIZE" val="11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6.7004"/>
  <p:tag name="ORIGINALWIDTH" val="1556.055"/>
  <p:tag name="LATEXADDIN" val="\documentclass{article}&#10;\usepackage{amsmath}&#10;\usepackage{tcolorbox}&#10;&#10;\pagestyle{empty}&#10;\begin{document}&#10;&#10;\begin{tcolorbox}[width=5.5cm]&#10;&#10;&#10; We extrapolate from the last  simulation of ${\lambda_I}$ and ${\lambda_H}$, a simulation of $M^{l-1}+1$ nodes.&#10;&#10;&#10;\end{tcolorbox}&#10;&#10;\end{document}"/>
  <p:tag name="IGUANATEXSIZE" val="11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1.4023"/>
  <p:tag name="ORIGINALWIDTH" val="1547.807"/>
  <p:tag name="LATEXADDIN" val="\documentclass{article}&#10;\usepackage{amsmath}&#10;\usepackage{tcolorbox}&#10;&#10;\pagestyle{empty}&#10;\begin{document}&#10;&#10;\begin{tcolorbox}[width=5.5cm]&#10;&#10;&#10;For each simulation $i$, the solution is $U_{l-1}{_i}$, $i=1, \hdots, N_l$.\\ &#10;\\&#10; Let $U=U+ \frac{1}{N_l} \sum_{i=1}^{N_l} {U_l}_i - \frac{1}{N_l} \sum_{i=1}^{N_l}{U_{l-1}}_i$.&#10;&#10;\end{tcolorbox}&#10;&#10;\end{document}"/>
  <p:tag name="IGUANATEXSIZE" val="11"/>
  <p:tag name="IGUANATEXCURSOR" val="2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36.7079"/>
  <p:tag name="LATEXADDIN" val="\documentclass{article}&#10;\usepackage{amsmath}&#10;\pagestyle{empty}&#10;\begin{document}&#10;&#10;$l=L$?&#10;&#10;&#10;\end{document}"/>
  <p:tag name="IGUANATEXSIZE" val="11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666.6667"/>
  <p:tag name="LATEXADDIN" val="\documentclass{article}&#10;\usepackage{amsmath}&#10;\usepackage{tcolorbox}&#10;&#10;\pagestyle{empty}&#10;\begin{document}&#10;&#10;\begin{tcolorbox}[width=3cm]&#10;&#10;U is the final solution.&#10;\end {tcolorbox}&#10;\end{document}"/>
  <p:tag name="IGUANATEXSIZE" val="11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63.967"/>
  <p:tag name="LATEXADDIN" val="\documentclass{article}&#10;\usepackage{amsmath}&#10;\pagestyle{empty}&#10;\begin{document}&#10;Start&#10;&#10;&#10;&#10;\end{document}"/>
  <p:tag name="IGUANATEXSIZE" val="11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</TotalTime>
  <Words>1743</Words>
  <Application>Microsoft Office PowerPoint</Application>
  <PresentationFormat>Widescreen</PresentationFormat>
  <Paragraphs>518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The Multi-Level Monte Carlo finite element method for XVA in European options: a hybrid approach.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Multi-Level Monte Carlo finite element method for XVA in European options: a hybrid approach.</dc:title>
  <dc:creator>Graziana Colonna</dc:creator>
  <cp:lastModifiedBy>Graziana Colonna</cp:lastModifiedBy>
  <cp:revision>101</cp:revision>
  <dcterms:created xsi:type="dcterms:W3CDTF">2021-01-15T11:17:54Z</dcterms:created>
  <dcterms:modified xsi:type="dcterms:W3CDTF">2021-02-16T14:33:19Z</dcterms:modified>
</cp:coreProperties>
</file>